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2"/>
  </p:notesMasterIdLst>
  <p:sldIdLst>
    <p:sldId id="256" r:id="rId2"/>
    <p:sldId id="257" r:id="rId3"/>
    <p:sldId id="258" r:id="rId4"/>
    <p:sldId id="263" r:id="rId5"/>
    <p:sldId id="259" r:id="rId6"/>
    <p:sldId id="260" r:id="rId7"/>
    <p:sldId id="261" r:id="rId8"/>
    <p:sldId id="262" r:id="rId9"/>
    <p:sldId id="264" r:id="rId10"/>
    <p:sldId id="265" r:id="rId11"/>
    <p:sldId id="266" r:id="rId12"/>
    <p:sldId id="267" r:id="rId13"/>
    <p:sldId id="271" r:id="rId14"/>
    <p:sldId id="268" r:id="rId15"/>
    <p:sldId id="269" r:id="rId16"/>
    <p:sldId id="270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5" r:id="rId29"/>
    <p:sldId id="283" r:id="rId30"/>
    <p:sldId id="284" r:id="rId31"/>
  </p:sldIdLst>
  <p:sldSz cx="9144000" cy="6858000" type="screen4x3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7404"/>
    <a:srgbClr val="FF5050"/>
    <a:srgbClr val="C02020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8" d="100"/>
          <a:sy n="68" d="100"/>
        </p:scale>
        <p:origin x="-570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74F6E4-5BD2-455B-BA16-8167128C5DAD}" type="datetimeFigureOut">
              <a:rPr lang="en-US" smtClean="0"/>
              <a:pPr/>
              <a:t>9/21/2015</a:t>
            </a:fld>
            <a:endParaRPr lang="en-US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EE682F-2947-4F0C-A7D8-724867C06831}" type="slidenum">
              <a:rPr lang="en-US" smtClean="0"/>
              <a:pPr/>
              <a:t>‹nr.›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EE682F-2947-4F0C-A7D8-724867C06831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nl-NL" smtClean="0"/>
              <a:t>Klik om de stijl te bewerken</a:t>
            </a:r>
            <a:endParaRPr kumimoji="0" lang="en-US"/>
          </a:p>
        </p:txBody>
      </p:sp>
      <p:sp>
        <p:nvSpPr>
          <p:cNvPr id="17" name="Ondertitel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nl-NL" smtClean="0"/>
              <a:t>Klik om het opmaakprofiel van de modelondertitel te bewerken</a:t>
            </a:r>
            <a:endParaRPr kumimoji="0" lang="en-US"/>
          </a:p>
        </p:txBody>
      </p:sp>
      <p:sp>
        <p:nvSpPr>
          <p:cNvPr id="30" name="Tijdelijke aanduiding voor datum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8F0FA-503B-447F-A02E-6BF1D880434F}" type="datetimeFigureOut">
              <a:rPr lang="nl-NL" smtClean="0"/>
              <a:pPr/>
              <a:t>21-9-2015</a:t>
            </a:fld>
            <a:endParaRPr lang="nl-NL"/>
          </a:p>
        </p:txBody>
      </p:sp>
      <p:sp>
        <p:nvSpPr>
          <p:cNvPr id="19" name="Tijdelijke aanduiding voor voettekst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27" name="Tijdelijke aanduiding voor dianumm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E7185-A582-4542-8FF0-969B3F80C0A5}" type="slidenum">
              <a:rPr lang="nl-NL" smtClean="0"/>
              <a:pPr/>
              <a:t>‹nr.›</a:t>
            </a:fld>
            <a:endParaRPr lang="nl-NL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nl-NL" smtClean="0"/>
              <a:t>Klik om de stijl te bewerken</a:t>
            </a:r>
            <a:endParaRPr kumimoji="0" lang="en-US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nl-NL" smtClean="0"/>
              <a:t>Klik om de modelstijlen te bewerken</a:t>
            </a:r>
          </a:p>
          <a:p>
            <a:pPr lvl="1" eaLnBrk="1" latinLnBrk="0" hangingPunct="1"/>
            <a:r>
              <a:rPr lang="nl-NL" smtClean="0"/>
              <a:t>Tweede niveau</a:t>
            </a:r>
          </a:p>
          <a:p>
            <a:pPr lvl="2" eaLnBrk="1" latinLnBrk="0" hangingPunct="1"/>
            <a:r>
              <a:rPr lang="nl-NL" smtClean="0"/>
              <a:t>Derde niveau</a:t>
            </a:r>
          </a:p>
          <a:p>
            <a:pPr lvl="3" eaLnBrk="1" latinLnBrk="0" hangingPunct="1"/>
            <a:r>
              <a:rPr lang="nl-NL" smtClean="0"/>
              <a:t>Vierde niveau</a:t>
            </a:r>
          </a:p>
          <a:p>
            <a:pPr lvl="4" eaLnBrk="1" latinLnBrk="0" hangingPunct="1"/>
            <a:r>
              <a:rPr lang="nl-NL" smtClean="0"/>
              <a:t>Vijfde niveau</a:t>
            </a:r>
            <a:endParaRPr kumimoji="0" lang="en-US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8F0FA-503B-447F-A02E-6BF1D880434F}" type="datetimeFigureOut">
              <a:rPr lang="nl-NL" smtClean="0"/>
              <a:pPr/>
              <a:t>21-9-2015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E7185-A582-4542-8FF0-969B3F80C0A5}" type="slidenum">
              <a:rPr lang="nl-NL" smtClean="0"/>
              <a:pPr/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nl-NL" smtClean="0"/>
              <a:t>Klik om de stijl te bewerken</a:t>
            </a:r>
            <a:endParaRPr kumimoji="0" lang="en-US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nl-NL" smtClean="0"/>
              <a:t>Klik om de modelstijlen te bewerken</a:t>
            </a:r>
          </a:p>
          <a:p>
            <a:pPr lvl="1" eaLnBrk="1" latinLnBrk="0" hangingPunct="1"/>
            <a:r>
              <a:rPr lang="nl-NL" smtClean="0"/>
              <a:t>Tweede niveau</a:t>
            </a:r>
          </a:p>
          <a:p>
            <a:pPr lvl="2" eaLnBrk="1" latinLnBrk="0" hangingPunct="1"/>
            <a:r>
              <a:rPr lang="nl-NL" smtClean="0"/>
              <a:t>Derde niveau</a:t>
            </a:r>
          </a:p>
          <a:p>
            <a:pPr lvl="3" eaLnBrk="1" latinLnBrk="0" hangingPunct="1"/>
            <a:r>
              <a:rPr lang="nl-NL" smtClean="0"/>
              <a:t>Vierde niveau</a:t>
            </a:r>
          </a:p>
          <a:p>
            <a:pPr lvl="4" eaLnBrk="1" latinLnBrk="0" hangingPunct="1"/>
            <a:r>
              <a:rPr lang="nl-NL" smtClean="0"/>
              <a:t>Vijfde niveau</a:t>
            </a:r>
            <a:endParaRPr kumimoji="0" lang="en-US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8F0FA-503B-447F-A02E-6BF1D880434F}" type="datetimeFigureOut">
              <a:rPr lang="nl-NL" smtClean="0"/>
              <a:pPr/>
              <a:t>21-9-2015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E7185-A582-4542-8FF0-969B3F80C0A5}" type="slidenum">
              <a:rPr lang="nl-NL" smtClean="0"/>
              <a:pPr/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nl-NL" smtClean="0"/>
              <a:t>Klik om de stijl te bewerken</a:t>
            </a:r>
            <a:endParaRPr kumimoji="0" lang="en-US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nl-NL" smtClean="0"/>
              <a:t>Klik om de modelstijlen te bewerken</a:t>
            </a:r>
          </a:p>
          <a:p>
            <a:pPr lvl="1" eaLnBrk="1" latinLnBrk="0" hangingPunct="1"/>
            <a:r>
              <a:rPr lang="nl-NL" smtClean="0"/>
              <a:t>Tweede niveau</a:t>
            </a:r>
          </a:p>
          <a:p>
            <a:pPr lvl="2" eaLnBrk="1" latinLnBrk="0" hangingPunct="1"/>
            <a:r>
              <a:rPr lang="nl-NL" smtClean="0"/>
              <a:t>Derde niveau</a:t>
            </a:r>
          </a:p>
          <a:p>
            <a:pPr lvl="3" eaLnBrk="1" latinLnBrk="0" hangingPunct="1"/>
            <a:r>
              <a:rPr lang="nl-NL" smtClean="0"/>
              <a:t>Vierde niveau</a:t>
            </a:r>
          </a:p>
          <a:p>
            <a:pPr lvl="4" eaLnBrk="1" latinLnBrk="0" hangingPunct="1"/>
            <a:r>
              <a:rPr lang="nl-NL" smtClean="0"/>
              <a:t>Vijfde niveau</a:t>
            </a:r>
            <a:endParaRPr kumimoji="0" lang="en-US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8F0FA-503B-447F-A02E-6BF1D880434F}" type="datetimeFigureOut">
              <a:rPr lang="nl-NL" smtClean="0"/>
              <a:pPr/>
              <a:t>21-9-2015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E7185-A582-4542-8FF0-969B3F80C0A5}" type="slidenum">
              <a:rPr lang="nl-NL" smtClean="0"/>
              <a:pPr/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nl-NL" smtClean="0"/>
              <a:t>Klik om de stijl te bewerken</a:t>
            </a:r>
            <a:endParaRPr kumimoji="0" lang="en-US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nl-NL" smtClean="0"/>
              <a:t>Klik om de modelstijlen te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8F0FA-503B-447F-A02E-6BF1D880434F}" type="datetimeFigureOut">
              <a:rPr lang="nl-NL" smtClean="0"/>
              <a:pPr/>
              <a:t>21-9-2015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E7185-A582-4542-8FF0-969B3F80C0A5}" type="slidenum">
              <a:rPr lang="nl-NL" smtClean="0"/>
              <a:pPr/>
              <a:t>‹nr.›</a:t>
            </a:fld>
            <a:endParaRPr lang="nl-NL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nl-NL" smtClean="0"/>
              <a:t>Klik om de stijl te bewerken</a:t>
            </a:r>
            <a:endParaRPr kumimoji="0" lang="en-US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nl-NL" smtClean="0"/>
              <a:t>Klik om de modelstijlen te bewerken</a:t>
            </a:r>
          </a:p>
          <a:p>
            <a:pPr lvl="1" eaLnBrk="1" latinLnBrk="0" hangingPunct="1"/>
            <a:r>
              <a:rPr lang="nl-NL" smtClean="0"/>
              <a:t>Tweede niveau</a:t>
            </a:r>
          </a:p>
          <a:p>
            <a:pPr lvl="2" eaLnBrk="1" latinLnBrk="0" hangingPunct="1"/>
            <a:r>
              <a:rPr lang="nl-NL" smtClean="0"/>
              <a:t>Derde niveau</a:t>
            </a:r>
          </a:p>
          <a:p>
            <a:pPr lvl="3" eaLnBrk="1" latinLnBrk="0" hangingPunct="1"/>
            <a:r>
              <a:rPr lang="nl-NL" smtClean="0"/>
              <a:t>Vierde niveau</a:t>
            </a:r>
          </a:p>
          <a:p>
            <a:pPr lvl="4" eaLnBrk="1" latinLnBrk="0" hangingPunct="1"/>
            <a:r>
              <a:rPr lang="nl-NL" smtClean="0"/>
              <a:t>Vijfde niveau</a:t>
            </a:r>
            <a:endParaRPr kumimoji="0" lang="en-US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nl-NL" smtClean="0"/>
              <a:t>Klik om de modelstijlen te bewerken</a:t>
            </a:r>
          </a:p>
          <a:p>
            <a:pPr lvl="1" eaLnBrk="1" latinLnBrk="0" hangingPunct="1"/>
            <a:r>
              <a:rPr lang="nl-NL" smtClean="0"/>
              <a:t>Tweede niveau</a:t>
            </a:r>
          </a:p>
          <a:p>
            <a:pPr lvl="2" eaLnBrk="1" latinLnBrk="0" hangingPunct="1"/>
            <a:r>
              <a:rPr lang="nl-NL" smtClean="0"/>
              <a:t>Derde niveau</a:t>
            </a:r>
          </a:p>
          <a:p>
            <a:pPr lvl="3" eaLnBrk="1" latinLnBrk="0" hangingPunct="1"/>
            <a:r>
              <a:rPr lang="nl-NL" smtClean="0"/>
              <a:t>Vierde niveau</a:t>
            </a:r>
          </a:p>
          <a:p>
            <a:pPr lvl="4" eaLnBrk="1" latinLnBrk="0" hangingPunct="1"/>
            <a:r>
              <a:rPr lang="nl-NL" smtClean="0"/>
              <a:t>Vijfde niveau</a:t>
            </a:r>
            <a:endParaRPr kumimoji="0" lang="en-US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8F0FA-503B-447F-A02E-6BF1D880434F}" type="datetimeFigureOut">
              <a:rPr lang="nl-NL" smtClean="0"/>
              <a:pPr/>
              <a:t>21-9-2015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E7185-A582-4542-8FF0-969B3F80C0A5}" type="slidenum">
              <a:rPr lang="nl-NL" smtClean="0"/>
              <a:pPr/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nl-NL" smtClean="0"/>
              <a:t>Klik om de stijl te bewerken</a:t>
            </a:r>
            <a:endParaRPr kumimoji="0" lang="en-US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nl-NL" smtClean="0"/>
              <a:t>Klik om de modelstijlen te bewerken</a:t>
            </a:r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nl-NL" smtClean="0"/>
              <a:t>Klik om de modelstijlen te bewerken</a:t>
            </a:r>
          </a:p>
        </p:txBody>
      </p:sp>
      <p:sp>
        <p:nvSpPr>
          <p:cNvPr id="5" name="Tijdelijke aanduiding voor inhoud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nl-NL" smtClean="0"/>
              <a:t>Klik om de modelstijlen te bewerken</a:t>
            </a:r>
          </a:p>
          <a:p>
            <a:pPr lvl="1" eaLnBrk="1" latinLnBrk="0" hangingPunct="1"/>
            <a:r>
              <a:rPr lang="nl-NL" smtClean="0"/>
              <a:t>Tweede niveau</a:t>
            </a:r>
          </a:p>
          <a:p>
            <a:pPr lvl="2" eaLnBrk="1" latinLnBrk="0" hangingPunct="1"/>
            <a:r>
              <a:rPr lang="nl-NL" smtClean="0"/>
              <a:t>Derde niveau</a:t>
            </a:r>
          </a:p>
          <a:p>
            <a:pPr lvl="3" eaLnBrk="1" latinLnBrk="0" hangingPunct="1"/>
            <a:r>
              <a:rPr lang="nl-NL" smtClean="0"/>
              <a:t>Vierde niveau</a:t>
            </a:r>
          </a:p>
          <a:p>
            <a:pPr lvl="4" eaLnBrk="1" latinLnBrk="0" hangingPunct="1"/>
            <a:r>
              <a:rPr lang="nl-NL" smtClean="0"/>
              <a:t>Vijfde niveau</a:t>
            </a:r>
            <a:endParaRPr kumimoji="0" lang="en-US"/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nl-NL" smtClean="0"/>
              <a:t>Klik om de modelstijlen te bewerken</a:t>
            </a:r>
          </a:p>
          <a:p>
            <a:pPr lvl="1" eaLnBrk="1" latinLnBrk="0" hangingPunct="1"/>
            <a:r>
              <a:rPr lang="nl-NL" smtClean="0"/>
              <a:t>Tweede niveau</a:t>
            </a:r>
          </a:p>
          <a:p>
            <a:pPr lvl="2" eaLnBrk="1" latinLnBrk="0" hangingPunct="1"/>
            <a:r>
              <a:rPr lang="nl-NL" smtClean="0"/>
              <a:t>Derde niveau</a:t>
            </a:r>
          </a:p>
          <a:p>
            <a:pPr lvl="3" eaLnBrk="1" latinLnBrk="0" hangingPunct="1"/>
            <a:r>
              <a:rPr lang="nl-NL" smtClean="0"/>
              <a:t>Vierde niveau</a:t>
            </a:r>
          </a:p>
          <a:p>
            <a:pPr lvl="4" eaLnBrk="1" latinLnBrk="0" hangingPunct="1"/>
            <a:r>
              <a:rPr lang="nl-NL" smtClean="0"/>
              <a:t>Vijfde niveau</a:t>
            </a:r>
            <a:endParaRPr kumimoji="0" lang="en-US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8F0FA-503B-447F-A02E-6BF1D880434F}" type="datetimeFigureOut">
              <a:rPr lang="nl-NL" smtClean="0"/>
              <a:pPr/>
              <a:t>21-9-2015</a:t>
            </a:fld>
            <a:endParaRPr lang="nl-NL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E7185-A582-4542-8FF0-969B3F80C0A5}" type="slidenum">
              <a:rPr lang="nl-NL" smtClean="0"/>
              <a:pPr/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nl-NL" smtClean="0"/>
              <a:t>Klik om de stijl te bewerken</a:t>
            </a:r>
            <a:endParaRPr kumimoji="0" lang="en-US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8F0FA-503B-447F-A02E-6BF1D880434F}" type="datetimeFigureOut">
              <a:rPr lang="nl-NL" smtClean="0"/>
              <a:pPr/>
              <a:t>21-9-2015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E7185-A582-4542-8FF0-969B3F80C0A5}" type="slidenum">
              <a:rPr lang="nl-NL" smtClean="0"/>
              <a:pPr/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8F0FA-503B-447F-A02E-6BF1D880434F}" type="datetimeFigureOut">
              <a:rPr lang="nl-NL" smtClean="0"/>
              <a:pPr/>
              <a:t>21-9-2015</a:t>
            </a:fld>
            <a:endParaRPr lang="nl-NL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E7185-A582-4542-8FF0-969B3F80C0A5}" type="slidenum">
              <a:rPr lang="nl-NL" smtClean="0"/>
              <a:pPr/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nl-NL" smtClean="0"/>
              <a:t>Klik om de stijl te bewerken</a:t>
            </a:r>
            <a:endParaRPr kumimoji="0" lang="en-US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nl-NL" smtClean="0"/>
              <a:t>Klik om de modelstijlen te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nl-NL" smtClean="0"/>
              <a:t>Klik om de modelstijlen te bewerken</a:t>
            </a:r>
          </a:p>
          <a:p>
            <a:pPr lvl="1" eaLnBrk="1" latinLnBrk="0" hangingPunct="1"/>
            <a:r>
              <a:rPr lang="nl-NL" smtClean="0"/>
              <a:t>Tweede niveau</a:t>
            </a:r>
          </a:p>
          <a:p>
            <a:pPr lvl="2" eaLnBrk="1" latinLnBrk="0" hangingPunct="1"/>
            <a:r>
              <a:rPr lang="nl-NL" smtClean="0"/>
              <a:t>Derde niveau</a:t>
            </a:r>
          </a:p>
          <a:p>
            <a:pPr lvl="3" eaLnBrk="1" latinLnBrk="0" hangingPunct="1"/>
            <a:r>
              <a:rPr lang="nl-NL" smtClean="0"/>
              <a:t>Vierde niveau</a:t>
            </a:r>
          </a:p>
          <a:p>
            <a:pPr lvl="4" eaLnBrk="1" latinLnBrk="0" hangingPunct="1"/>
            <a:r>
              <a:rPr lang="nl-NL" smtClean="0"/>
              <a:t>Vijfde niveau</a:t>
            </a:r>
            <a:endParaRPr kumimoji="0" lang="en-US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8F0FA-503B-447F-A02E-6BF1D880434F}" type="datetimeFigureOut">
              <a:rPr lang="nl-NL" smtClean="0"/>
              <a:pPr/>
              <a:t>21-9-2015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E7185-A582-4542-8FF0-969B3F80C0A5}" type="slidenum">
              <a:rPr lang="nl-NL" smtClean="0"/>
              <a:pPr/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met één afgeknipte en afgeronde hoek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hthoekige driehoek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nl-NL" smtClean="0"/>
              <a:t>Klik om de stijl te bewerken</a:t>
            </a:r>
            <a:endParaRPr kumimoji="0" lang="en-US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nl-NL" smtClean="0"/>
              <a:t>Klik om de modelstijlen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8F0FA-503B-447F-A02E-6BF1D880434F}" type="datetimeFigureOut">
              <a:rPr lang="nl-NL" smtClean="0"/>
              <a:pPr/>
              <a:t>21-9-2015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fld id="{C3EE7185-A582-4542-8FF0-969B3F80C0A5}" type="slidenum">
              <a:rPr lang="nl-NL" smtClean="0"/>
              <a:pPr/>
              <a:t>‹nr.›</a:t>
            </a:fld>
            <a:endParaRPr lang="nl-NL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nl-NL" smtClean="0"/>
              <a:t>Klik op het pictogram als u een afbeelding wilt toevoegen</a:t>
            </a:r>
            <a:endParaRPr kumimoji="0" lang="en-US" dirty="0"/>
          </a:p>
        </p:txBody>
      </p:sp>
      <p:sp>
        <p:nvSpPr>
          <p:cNvPr id="10" name="Vrije vorm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Vrije vorm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Vrije vorm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Vrije vorm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ijdelijke aanduiding voor titel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nl-NL" smtClean="0"/>
              <a:t>Klik om de stijl te bewerken</a:t>
            </a:r>
            <a:endParaRPr kumimoji="0" lang="en-US"/>
          </a:p>
        </p:txBody>
      </p:sp>
      <p:sp>
        <p:nvSpPr>
          <p:cNvPr id="30" name="Tijdelijke aanduiding voor tekst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nl-NL" smtClean="0"/>
              <a:t>Klik om de modelstijlen te bewerken</a:t>
            </a:r>
          </a:p>
          <a:p>
            <a:pPr lvl="1" eaLnBrk="1" latinLnBrk="0" hangingPunct="1"/>
            <a:r>
              <a:rPr kumimoji="0" lang="nl-NL" smtClean="0"/>
              <a:t>Tweede niveau</a:t>
            </a:r>
          </a:p>
          <a:p>
            <a:pPr lvl="2" eaLnBrk="1" latinLnBrk="0" hangingPunct="1"/>
            <a:r>
              <a:rPr kumimoji="0" lang="nl-NL" smtClean="0"/>
              <a:t>Derde niveau</a:t>
            </a:r>
          </a:p>
          <a:p>
            <a:pPr lvl="3" eaLnBrk="1" latinLnBrk="0" hangingPunct="1"/>
            <a:r>
              <a:rPr kumimoji="0" lang="nl-NL" smtClean="0"/>
              <a:t>Vierde niveau</a:t>
            </a:r>
          </a:p>
          <a:p>
            <a:pPr lvl="4" eaLnBrk="1" latinLnBrk="0" hangingPunct="1"/>
            <a:r>
              <a:rPr kumimoji="0" lang="nl-NL" smtClean="0"/>
              <a:t>Vijfde niveau</a:t>
            </a:r>
            <a:endParaRPr kumimoji="0" lang="en-US"/>
          </a:p>
        </p:txBody>
      </p:sp>
      <p:sp>
        <p:nvSpPr>
          <p:cNvPr id="10" name="Tijdelijke aanduiding voor datum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8638F0FA-503B-447F-A02E-6BF1D880434F}" type="datetimeFigureOut">
              <a:rPr lang="nl-NL" smtClean="0"/>
              <a:pPr/>
              <a:t>21-9-2015</a:t>
            </a:fld>
            <a:endParaRPr lang="nl-NL"/>
          </a:p>
        </p:txBody>
      </p:sp>
      <p:sp>
        <p:nvSpPr>
          <p:cNvPr id="22" name="Tijdelijke aanduiding voor voettekst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18" name="Tijdelijke aanduiding voor dianummer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C3EE7185-A582-4542-8FF0-969B3F80C0A5}" type="slidenum">
              <a:rPr lang="nl-NL" smtClean="0"/>
              <a:pPr/>
              <a:t>‹nr.›</a:t>
            </a:fld>
            <a:endParaRPr lang="nl-NL"/>
          </a:p>
        </p:txBody>
      </p:sp>
      <p:grpSp>
        <p:nvGrpSpPr>
          <p:cNvPr id="2" name="Groep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Vrije v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Vrije v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9600" smtClean="0"/>
              <a:t>C++</a:t>
            </a:r>
            <a:endParaRPr lang="en-US" sz="960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3296808"/>
          </a:xfrm>
        </p:spPr>
        <p:txBody>
          <a:bodyPr>
            <a:normAutofit lnSpcReduction="10000"/>
          </a:bodyPr>
          <a:lstStyle/>
          <a:p>
            <a:r>
              <a:rPr lang="en-US" smtClean="0"/>
              <a:t>The language in which</a:t>
            </a:r>
          </a:p>
          <a:p>
            <a:r>
              <a:rPr lang="en-US" smtClean="0">
                <a:solidFill>
                  <a:srgbClr val="FFC000"/>
                </a:solidFill>
              </a:rPr>
              <a:t>operating systems,</a:t>
            </a:r>
          </a:p>
          <a:p>
            <a:r>
              <a:rPr lang="en-US" smtClean="0">
                <a:solidFill>
                  <a:srgbClr val="FFC000"/>
                </a:solidFill>
              </a:rPr>
              <a:t>compilers,</a:t>
            </a:r>
          </a:p>
          <a:p>
            <a:r>
              <a:rPr lang="en-US" smtClean="0">
                <a:solidFill>
                  <a:srgbClr val="FFC000"/>
                </a:solidFill>
              </a:rPr>
              <a:t>database management systems,</a:t>
            </a:r>
          </a:p>
          <a:p>
            <a:r>
              <a:rPr lang="en-US" smtClean="0">
                <a:solidFill>
                  <a:srgbClr val="FFC000"/>
                </a:solidFill>
              </a:rPr>
              <a:t>real time controls,</a:t>
            </a:r>
          </a:p>
          <a:p>
            <a:r>
              <a:rPr lang="en-US" smtClean="0">
                <a:solidFill>
                  <a:srgbClr val="FFC000"/>
                </a:solidFill>
              </a:rPr>
              <a:t>device drivers</a:t>
            </a:r>
          </a:p>
          <a:p>
            <a:r>
              <a:rPr lang="en-US" smtClean="0"/>
              <a:t>are written!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1844824"/>
            <a:ext cx="2600325" cy="3905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kstvak 4"/>
          <p:cNvSpPr txBox="1"/>
          <p:nvPr/>
        </p:nvSpPr>
        <p:spPr>
          <a:xfrm>
            <a:off x="0" y="6488668"/>
            <a:ext cx="22605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mtClean="0">
                <a:latin typeface="Arial" pitchFamily="34" charset="0"/>
                <a:cs typeface="Arial" pitchFamily="34" charset="0"/>
              </a:rPr>
              <a:t>This presentation is freeware</a:t>
            </a:r>
          </a:p>
          <a:p>
            <a:r>
              <a:rPr lang="en-US" sz="800" smtClean="0">
                <a:latin typeface="Arial" pitchFamily="34" charset="0"/>
                <a:cs typeface="Arial" pitchFamily="34" charset="0"/>
              </a:rPr>
              <a:t>(C)  </a:t>
            </a:r>
            <a:r>
              <a:rPr lang="en-US" sz="800" b="1" smtClean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GEATEC</a:t>
            </a:r>
            <a:r>
              <a:rPr lang="en-US" sz="80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800" smtClean="0">
                <a:solidFill>
                  <a:schemeClr val="bg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engineering </a:t>
            </a:r>
            <a:r>
              <a:rPr lang="en-US" sz="800" smtClean="0">
                <a:latin typeface="Arial" pitchFamily="34" charset="0"/>
                <a:cs typeface="Arial" pitchFamily="34" charset="0"/>
              </a:rPr>
              <a:t>(www.geatec.com)</a:t>
            </a:r>
            <a:endParaRPr lang="en-US" sz="800">
              <a:solidFill>
                <a:schemeClr val="bg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67544" y="836712"/>
            <a:ext cx="5832648" cy="780696"/>
          </a:xfrm>
        </p:spPr>
        <p:txBody>
          <a:bodyPr>
            <a:noAutofit/>
          </a:bodyPr>
          <a:lstStyle/>
          <a:p>
            <a:r>
              <a:rPr lang="en-US" sz="6000" b="1" smtClean="0">
                <a:latin typeface="MV Boli" pitchFamily="2" charset="0"/>
                <a:cs typeface="MV Boli" pitchFamily="2" charset="0"/>
              </a:rPr>
              <a:t>More references</a:t>
            </a:r>
            <a:endParaRPr lang="en-US" sz="6000" b="1">
              <a:latin typeface="MV Boli" pitchFamily="2" charset="0"/>
              <a:cs typeface="MV Boli" pitchFamily="2" charset="0"/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467544" y="2132856"/>
            <a:ext cx="8229600" cy="4389120"/>
          </a:xfrm>
        </p:spPr>
        <p:txBody>
          <a:bodyPr/>
          <a:lstStyle/>
          <a:p>
            <a:pPr>
              <a:buNone/>
            </a:pPr>
            <a:r>
              <a:rPr lang="en-US" b="1" i="1" smtClean="0">
                <a:solidFill>
                  <a:schemeClr val="accent1">
                    <a:lumMod val="75000"/>
                  </a:schemeClr>
                </a:solidFill>
              </a:rPr>
              <a:t>int i = 3;</a:t>
            </a:r>
            <a:endParaRPr lang="en-US" b="1" smtClean="0">
              <a:solidFill>
                <a:schemeClr val="accent1">
                  <a:lumMod val="75000"/>
                </a:schemeClr>
              </a:solidFill>
            </a:endParaRPr>
          </a:p>
          <a:p>
            <a:pPr>
              <a:buNone/>
            </a:pPr>
            <a:r>
              <a:rPr lang="en-US" b="1" i="1" smtClean="0">
                <a:solidFill>
                  <a:schemeClr val="accent1">
                    <a:lumMod val="75000"/>
                  </a:schemeClr>
                </a:solidFill>
              </a:rPr>
              <a:t>int &amp;j = i;</a:t>
            </a:r>
            <a:endParaRPr lang="en-US" b="1" smtClean="0">
              <a:solidFill>
                <a:schemeClr val="accent1">
                  <a:lumMod val="75000"/>
                </a:schemeClr>
              </a:solidFill>
            </a:endParaRPr>
          </a:p>
          <a:p>
            <a:pPr>
              <a:buNone/>
            </a:pPr>
            <a:r>
              <a:rPr lang="en-US" b="1" i="1" smtClean="0">
                <a:solidFill>
                  <a:schemeClr val="accent1">
                    <a:lumMod val="75000"/>
                  </a:schemeClr>
                </a:solidFill>
              </a:rPr>
              <a:t>j++;</a:t>
            </a:r>
            <a:endParaRPr lang="en-US" b="1" smtClean="0">
              <a:solidFill>
                <a:schemeClr val="accent1">
                  <a:lumMod val="75000"/>
                </a:schemeClr>
              </a:solidFill>
            </a:endParaRPr>
          </a:p>
          <a:p>
            <a:pPr>
              <a:buNone/>
            </a:pPr>
            <a:r>
              <a:rPr lang="en-US" b="1" i="1" smtClean="0">
                <a:solidFill>
                  <a:schemeClr val="accent1">
                    <a:lumMod val="75000"/>
                  </a:schemeClr>
                </a:solidFill>
              </a:rPr>
              <a:t>cout &lt;&lt; i;</a:t>
            </a:r>
            <a:r>
              <a:rPr lang="en-US" b="1" i="1" smtClean="0"/>
              <a:t>	</a:t>
            </a:r>
            <a:r>
              <a:rPr lang="en-US" b="1" i="1" smtClean="0">
                <a:solidFill>
                  <a:schemeClr val="bg1">
                    <a:lumMod val="50000"/>
                  </a:schemeClr>
                </a:solidFill>
              </a:rPr>
              <a:t>// prints 4</a:t>
            </a:r>
          </a:p>
          <a:p>
            <a:pPr>
              <a:buNone/>
            </a:pPr>
            <a:endParaRPr lang="en-US" b="1" i="1" smtClean="0"/>
          </a:p>
          <a:p>
            <a:pPr>
              <a:buNone/>
            </a:pPr>
            <a:r>
              <a:rPr lang="en-US" b="1" i="1" smtClean="0">
                <a:solidFill>
                  <a:schemeClr val="accent1">
                    <a:lumMod val="75000"/>
                  </a:schemeClr>
                </a:solidFill>
              </a:rPr>
              <a:t>Car &amp;car = country.state.town.street.car;</a:t>
            </a:r>
            <a:endParaRPr lang="en-US" b="1" smtClean="0">
              <a:solidFill>
                <a:schemeClr val="accent1">
                  <a:lumMod val="75000"/>
                </a:schemeClr>
              </a:solidFill>
            </a:endParaRPr>
          </a:p>
          <a:p>
            <a:pPr>
              <a:buNone/>
            </a:pPr>
            <a:r>
              <a:rPr lang="en-US" b="1" i="1" smtClean="0">
                <a:solidFill>
                  <a:schemeClr val="accent1">
                    <a:lumMod val="75000"/>
                  </a:schemeClr>
                </a:solidFill>
              </a:rPr>
              <a:t>car = Car ("Volkswagen") ;</a:t>
            </a:r>
            <a:endParaRPr lang="en-US" b="1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948264" y="260648"/>
            <a:ext cx="2085975" cy="5848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55576" y="476672"/>
            <a:ext cx="7920880" cy="924712"/>
          </a:xfrm>
        </p:spPr>
        <p:txBody>
          <a:bodyPr>
            <a:normAutofit fontScale="90000"/>
          </a:bodyPr>
          <a:lstStyle/>
          <a:p>
            <a:r>
              <a:rPr lang="en-US" b="1" smtClean="0">
                <a:latin typeface="MV Boli" pitchFamily="2" charset="0"/>
                <a:cs typeface="MV Boli" pitchFamily="2" charset="0"/>
              </a:rPr>
              <a:t>And even more references...</a:t>
            </a:r>
            <a:endParaRPr lang="en-US" b="1">
              <a:latin typeface="MV Boli" pitchFamily="2" charset="0"/>
              <a:cs typeface="MV Boli" pitchFamily="2" charset="0"/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457200" y="1628800"/>
            <a:ext cx="8435280" cy="5040560"/>
          </a:xfrm>
        </p:spPr>
        <p:txBody>
          <a:bodyPr>
            <a:normAutofit fontScale="85000" lnSpcReduction="20000"/>
          </a:bodyPr>
          <a:lstStyle/>
          <a:p>
            <a:pPr>
              <a:buNone/>
            </a:pPr>
            <a:r>
              <a:rPr lang="en-US" b="1" i="1" smtClean="0">
                <a:solidFill>
                  <a:schemeClr val="accent4">
                    <a:lumMod val="50000"/>
                  </a:schemeClr>
                </a:solidFill>
              </a:rPr>
              <a:t>float &amp;lowestGrade (float &amp;x, float &amp; y) {</a:t>
            </a:r>
            <a:endParaRPr lang="en-US" b="1" smtClean="0">
              <a:solidFill>
                <a:schemeClr val="accent4">
                  <a:lumMod val="50000"/>
                </a:schemeClr>
              </a:solidFill>
            </a:endParaRPr>
          </a:p>
          <a:p>
            <a:pPr lvl="1">
              <a:buNone/>
            </a:pPr>
            <a:r>
              <a:rPr lang="en-US" b="1" i="1" smtClean="0">
                <a:solidFill>
                  <a:schemeClr val="accent4">
                    <a:lumMod val="50000"/>
                  </a:schemeClr>
                </a:solidFill>
              </a:rPr>
              <a:t>return x &lt; y ? x : y;</a:t>
            </a:r>
            <a:endParaRPr lang="en-US" b="1" smtClean="0">
              <a:solidFill>
                <a:schemeClr val="accent4">
                  <a:lumMod val="50000"/>
                </a:schemeClr>
              </a:solidFill>
            </a:endParaRPr>
          </a:p>
          <a:p>
            <a:pPr lvl="1">
              <a:buNone/>
            </a:pPr>
            <a:r>
              <a:rPr lang="en-US" b="1" i="1" smtClean="0">
                <a:solidFill>
                  <a:schemeClr val="bg1">
                    <a:lumMod val="50000"/>
                  </a:schemeClr>
                </a:solidFill>
              </a:rPr>
              <a:t>/*</a:t>
            </a:r>
            <a:endParaRPr lang="en-US" b="1" smtClean="0">
              <a:solidFill>
                <a:schemeClr val="bg1">
                  <a:lumMod val="50000"/>
                </a:schemeClr>
              </a:solidFill>
            </a:endParaRPr>
          </a:p>
          <a:p>
            <a:pPr lvl="1">
              <a:buNone/>
            </a:pPr>
            <a:r>
              <a:rPr lang="en-US" b="1" i="1" smtClean="0">
                <a:solidFill>
                  <a:schemeClr val="bg1">
                    <a:lumMod val="50000"/>
                  </a:schemeClr>
                </a:solidFill>
              </a:rPr>
              <a:t>	if (x &lt; y) {</a:t>
            </a:r>
            <a:endParaRPr lang="en-US" b="1" smtClean="0">
              <a:solidFill>
                <a:schemeClr val="bg1">
                  <a:lumMod val="50000"/>
                </a:schemeClr>
              </a:solidFill>
            </a:endParaRPr>
          </a:p>
          <a:p>
            <a:pPr lvl="3">
              <a:buNone/>
            </a:pPr>
            <a:r>
              <a:rPr lang="en-US" b="1" i="1" smtClean="0">
                <a:solidFill>
                  <a:schemeClr val="bg1">
                    <a:lumMod val="50000"/>
                  </a:schemeClr>
                </a:solidFill>
              </a:rPr>
              <a:t>return x;</a:t>
            </a:r>
            <a:endParaRPr lang="en-US" b="1" smtClean="0">
              <a:solidFill>
                <a:schemeClr val="bg1">
                  <a:lumMod val="50000"/>
                </a:schemeClr>
              </a:solidFill>
            </a:endParaRPr>
          </a:p>
          <a:p>
            <a:pPr lvl="1">
              <a:buNone/>
            </a:pPr>
            <a:r>
              <a:rPr lang="en-US" b="1" i="1" smtClean="0">
                <a:solidFill>
                  <a:schemeClr val="bg1">
                    <a:lumMod val="50000"/>
                  </a:schemeClr>
                </a:solidFill>
              </a:rPr>
              <a:t>	}</a:t>
            </a:r>
            <a:endParaRPr lang="en-US" b="1" smtClean="0">
              <a:solidFill>
                <a:schemeClr val="bg1">
                  <a:lumMod val="50000"/>
                </a:schemeClr>
              </a:solidFill>
            </a:endParaRPr>
          </a:p>
          <a:p>
            <a:pPr lvl="1">
              <a:buNone/>
            </a:pPr>
            <a:r>
              <a:rPr lang="en-US" b="1" i="1" smtClean="0">
                <a:solidFill>
                  <a:schemeClr val="bg1">
                    <a:lumMod val="50000"/>
                  </a:schemeClr>
                </a:solidFill>
              </a:rPr>
              <a:t>	else {</a:t>
            </a:r>
            <a:endParaRPr lang="en-US" b="1" smtClean="0">
              <a:solidFill>
                <a:schemeClr val="bg1">
                  <a:lumMod val="50000"/>
                </a:schemeClr>
              </a:solidFill>
            </a:endParaRPr>
          </a:p>
          <a:p>
            <a:pPr lvl="3">
              <a:buNone/>
            </a:pPr>
            <a:r>
              <a:rPr lang="en-US" b="1" i="1" smtClean="0">
                <a:solidFill>
                  <a:schemeClr val="bg1">
                    <a:lumMod val="50000"/>
                  </a:schemeClr>
                </a:solidFill>
              </a:rPr>
              <a:t>return y;</a:t>
            </a:r>
            <a:endParaRPr lang="en-US" b="1" smtClean="0">
              <a:solidFill>
                <a:schemeClr val="bg1">
                  <a:lumMod val="50000"/>
                </a:schemeClr>
              </a:solidFill>
            </a:endParaRPr>
          </a:p>
          <a:p>
            <a:pPr lvl="1">
              <a:buNone/>
            </a:pPr>
            <a:r>
              <a:rPr lang="en-US" b="1" i="1" smtClean="0">
                <a:solidFill>
                  <a:schemeClr val="bg1">
                    <a:lumMod val="50000"/>
                  </a:schemeClr>
                </a:solidFill>
              </a:rPr>
              <a:t>	}</a:t>
            </a:r>
            <a:endParaRPr lang="en-US" b="1" smtClean="0">
              <a:solidFill>
                <a:schemeClr val="bg1">
                  <a:lumMod val="50000"/>
                </a:schemeClr>
              </a:solidFill>
            </a:endParaRPr>
          </a:p>
          <a:p>
            <a:pPr lvl="1">
              <a:buNone/>
            </a:pPr>
            <a:r>
              <a:rPr lang="en-US" b="1" i="1" smtClean="0">
                <a:solidFill>
                  <a:schemeClr val="bg1">
                    <a:lumMod val="50000"/>
                  </a:schemeClr>
                </a:solidFill>
              </a:rPr>
              <a:t>*/</a:t>
            </a:r>
            <a:endParaRPr lang="en-US" b="1" smtClean="0">
              <a:solidFill>
                <a:schemeClr val="bg1">
                  <a:lumMod val="50000"/>
                </a:schemeClr>
              </a:solidFill>
            </a:endParaRPr>
          </a:p>
          <a:p>
            <a:pPr>
              <a:buNone/>
            </a:pPr>
            <a:r>
              <a:rPr lang="en-US" b="1" i="1" smtClean="0">
                <a:solidFill>
                  <a:schemeClr val="accent4">
                    <a:lumMod val="50000"/>
                  </a:schemeClr>
                </a:solidFill>
              </a:rPr>
              <a:t>}</a:t>
            </a:r>
          </a:p>
          <a:p>
            <a:pPr>
              <a:buNone/>
            </a:pPr>
            <a:endParaRPr lang="en-US" b="1" smtClean="0"/>
          </a:p>
          <a:p>
            <a:pPr>
              <a:buNone/>
            </a:pPr>
            <a:r>
              <a:rPr lang="en-US" b="1" i="1" smtClean="0">
                <a:solidFill>
                  <a:schemeClr val="accent1">
                    <a:lumMod val="75000"/>
                  </a:schemeClr>
                </a:solidFill>
              </a:rPr>
              <a:t>grade1 = 4;</a:t>
            </a:r>
            <a:endParaRPr lang="en-US" b="1" smtClean="0">
              <a:solidFill>
                <a:schemeClr val="accent1">
                  <a:lumMod val="75000"/>
                </a:schemeClr>
              </a:solidFill>
            </a:endParaRPr>
          </a:p>
          <a:p>
            <a:pPr>
              <a:buNone/>
            </a:pPr>
            <a:r>
              <a:rPr lang="en-US" b="1" i="1" smtClean="0">
                <a:solidFill>
                  <a:schemeClr val="accent1">
                    <a:lumMod val="75000"/>
                  </a:schemeClr>
                </a:solidFill>
              </a:rPr>
              <a:t>grade2 = 6;</a:t>
            </a:r>
            <a:endParaRPr lang="en-US" b="1" smtClean="0">
              <a:solidFill>
                <a:schemeClr val="accent1">
                  <a:lumMod val="75000"/>
                </a:schemeClr>
              </a:solidFill>
            </a:endParaRPr>
          </a:p>
          <a:p>
            <a:pPr>
              <a:buNone/>
            </a:pPr>
            <a:r>
              <a:rPr lang="en-US" b="1" i="1" smtClean="0">
                <a:solidFill>
                  <a:schemeClr val="accent1">
                    <a:lumMod val="75000"/>
                  </a:schemeClr>
                </a:solidFill>
              </a:rPr>
              <a:t>lowestGrade  (grade1, grade2) += 2;</a:t>
            </a:r>
            <a:r>
              <a:rPr lang="en-US" b="1" i="1" smtClean="0"/>
              <a:t>	</a:t>
            </a:r>
            <a:r>
              <a:rPr lang="en-US" b="1" i="1" smtClean="0">
                <a:solidFill>
                  <a:schemeClr val="bg1">
                    <a:lumMod val="50000"/>
                  </a:schemeClr>
                </a:solidFill>
              </a:rPr>
              <a:t>// grade1 will be 6 after this</a:t>
            </a:r>
            <a:endParaRPr lang="en-US" b="1" smtClean="0">
              <a:solidFill>
                <a:schemeClr val="bg1">
                  <a:lumMod val="50000"/>
                </a:schemeClr>
              </a:solidFill>
            </a:endParaRPr>
          </a:p>
          <a:p>
            <a:pPr>
              <a:buNone/>
            </a:pPr>
            <a:endParaRPr lang="en-US"/>
          </a:p>
        </p:txBody>
      </p:sp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139952" y="2492896"/>
            <a:ext cx="4514850" cy="30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3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04248" y="1628800"/>
            <a:ext cx="1842343" cy="1797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Bliksemflits 5"/>
          <p:cNvSpPr/>
          <p:nvPr/>
        </p:nvSpPr>
        <p:spPr>
          <a:xfrm>
            <a:off x="3203848" y="2276872"/>
            <a:ext cx="1656184" cy="720080"/>
          </a:xfrm>
          <a:prstGeom prst="lightningBolt">
            <a:avLst/>
          </a:prstGeom>
          <a:solidFill>
            <a:srgbClr val="FFFF0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0" y="260648"/>
            <a:ext cx="6876256" cy="2448272"/>
          </a:xfrm>
        </p:spPr>
        <p:txBody>
          <a:bodyPr>
            <a:normAutofit fontScale="90000"/>
          </a:bodyPr>
          <a:lstStyle/>
          <a:p>
            <a:r>
              <a:rPr lang="en-US" sz="4400" b="1" smtClean="0">
                <a:latin typeface="MV Boli" pitchFamily="2" charset="0"/>
                <a:cs typeface="MV Boli" pitchFamily="2" charset="0"/>
              </a:rPr>
              <a:t>Is it an address operator?</a:t>
            </a:r>
            <a:r>
              <a:rPr lang="en-US" smtClean="0"/>
              <a:t/>
            </a:r>
            <a:br>
              <a:rPr lang="en-US" smtClean="0"/>
            </a:br>
            <a:r>
              <a:rPr lang="en-US" sz="4400" b="1" smtClean="0">
                <a:latin typeface="MV Boli" pitchFamily="2" charset="0"/>
                <a:cs typeface="MV Boli" pitchFamily="2" charset="0"/>
              </a:rPr>
              <a:t>Is it a bitwise and?</a:t>
            </a:r>
            <a:r>
              <a:rPr lang="en-US" smtClean="0"/>
              <a:t/>
            </a:r>
            <a:br>
              <a:rPr lang="en-US" smtClean="0"/>
            </a:br>
            <a:r>
              <a:rPr lang="en-US" b="1" smtClean="0">
                <a:latin typeface="MV Boli" pitchFamily="2" charset="0"/>
                <a:cs typeface="MV Boli" pitchFamily="2" charset="0"/>
              </a:rPr>
              <a:t>No, it’s</a:t>
            </a:r>
            <a:r>
              <a:rPr lang="en-US" b="1" smtClean="0"/>
              <a:t> </a:t>
            </a:r>
            <a:r>
              <a:rPr lang="en-US" sz="5300" i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itchFamily="34" charset="0"/>
              </a:rPr>
              <a:t>super reference</a:t>
            </a:r>
            <a:r>
              <a:rPr lang="en-US" smtClean="0"/>
              <a:t> </a:t>
            </a:r>
            <a:r>
              <a:rPr lang="en-US" sz="6700" i="1" smtClean="0"/>
              <a:t>!</a:t>
            </a:r>
            <a:endParaRPr lang="en-US" i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251520" y="3068960"/>
            <a:ext cx="8579296" cy="3312368"/>
          </a:xfrm>
        </p:spPr>
        <p:txBody>
          <a:bodyPr>
            <a:normAutofit fontScale="92500" lnSpcReduction="20000"/>
          </a:bodyPr>
          <a:lstStyle/>
          <a:p>
            <a:pPr>
              <a:buNone/>
            </a:pPr>
            <a:endParaRPr lang="en-US" smtClean="0"/>
          </a:p>
          <a:p>
            <a:pPr>
              <a:buNone/>
            </a:pPr>
            <a:r>
              <a:rPr lang="en-US" smtClean="0"/>
              <a:t>		</a:t>
            </a:r>
          </a:p>
          <a:p>
            <a:pPr algn="ctr">
              <a:buNone/>
            </a:pPr>
            <a:r>
              <a:rPr lang="en-US" smtClean="0">
                <a:latin typeface="Arial" pitchFamily="34" charset="0"/>
                <a:cs typeface="Arial" pitchFamily="34" charset="0"/>
              </a:rPr>
              <a:t>A REFERENCE IS </a:t>
            </a:r>
            <a:r>
              <a:rPr lang="en-US" b="1" smtClean="0">
                <a:latin typeface="Arial" pitchFamily="34" charset="0"/>
                <a:cs typeface="Arial" pitchFamily="34" charset="0"/>
              </a:rPr>
              <a:t>NOT</a:t>
            </a:r>
            <a:r>
              <a:rPr lang="en-US" smtClean="0">
                <a:latin typeface="Arial" pitchFamily="34" charset="0"/>
                <a:cs typeface="Arial" pitchFamily="34" charset="0"/>
              </a:rPr>
              <a:t> A KIND OF ADDRESS OPERATOR</a:t>
            </a:r>
          </a:p>
          <a:p>
            <a:pPr algn="ctr">
              <a:buNone/>
            </a:pPr>
            <a:endParaRPr lang="en-US" smtClean="0">
              <a:latin typeface="Arial" pitchFamily="34" charset="0"/>
              <a:cs typeface="Arial" pitchFamily="34" charset="0"/>
            </a:endParaRPr>
          </a:p>
          <a:p>
            <a:pPr algn="ctr">
              <a:buNone/>
            </a:pPr>
            <a:r>
              <a:rPr lang="en-US" smtClean="0">
                <a:latin typeface="Arial" pitchFamily="34" charset="0"/>
                <a:cs typeface="Arial" pitchFamily="34" charset="0"/>
              </a:rPr>
              <a:t>How to recognize references:</a:t>
            </a:r>
          </a:p>
          <a:p>
            <a:pPr algn="ctr">
              <a:buNone/>
            </a:pPr>
            <a:endParaRPr lang="en-US" smtClean="0">
              <a:latin typeface="Arial" pitchFamily="34" charset="0"/>
              <a:cs typeface="Arial" pitchFamily="34" charset="0"/>
            </a:endParaRPr>
          </a:p>
          <a:p>
            <a:pPr algn="ctr">
              <a:buNone/>
            </a:pPr>
            <a:r>
              <a:rPr lang="en-US" sz="6500" b="1" i="1" smtClean="0">
                <a:solidFill>
                  <a:srgbClr val="FF0000"/>
                </a:solidFill>
                <a:latin typeface="MV Boli" pitchFamily="2" charset="0"/>
                <a:cs typeface="MV Boli" pitchFamily="2" charset="0"/>
              </a:rPr>
              <a:t>&lt;type c.q. class&gt; </a:t>
            </a:r>
            <a:r>
              <a:rPr lang="en-US" sz="5400" b="1" i="1" smtClean="0">
                <a:solidFill>
                  <a:srgbClr val="FF0000"/>
                </a:solidFill>
                <a:latin typeface="MV Boli" pitchFamily="2" charset="0"/>
                <a:cs typeface="MV Boli" pitchFamily="2" charset="0"/>
              </a:rPr>
              <a:t>&amp;</a:t>
            </a:r>
          </a:p>
          <a:p>
            <a:pPr>
              <a:buNone/>
            </a:pPr>
            <a:endParaRPr lang="en-US" i="1" smtClean="0"/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88224" y="476672"/>
            <a:ext cx="2174969" cy="720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04048" y="1124744"/>
            <a:ext cx="2035599" cy="720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59832" y="2564904"/>
            <a:ext cx="4417894" cy="18722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83671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6000" smtClean="0">
                <a:latin typeface="MV Boli" pitchFamily="2" charset="0"/>
                <a:cs typeface="MV Boli" pitchFamily="2" charset="0"/>
              </a:rPr>
              <a:t>Object orientation =</a:t>
            </a:r>
            <a:endParaRPr lang="en-US" sz="6000">
              <a:latin typeface="MV Boli" pitchFamily="2" charset="0"/>
              <a:cs typeface="MV Boli" pitchFamily="2" charset="0"/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755576" y="1412776"/>
            <a:ext cx="4860032" cy="5445224"/>
          </a:xfrm>
        </p:spPr>
        <p:txBody>
          <a:bodyPr>
            <a:normAutofit fontScale="85000" lnSpcReduction="20000"/>
          </a:bodyPr>
          <a:lstStyle/>
          <a:p>
            <a:pPr>
              <a:buNone/>
            </a:pPr>
            <a:r>
              <a:rPr lang="en-US" sz="4400" b="1" smtClean="0">
                <a:latin typeface="MV Boli" pitchFamily="2" charset="0"/>
                <a:ea typeface="Cambria Math" pitchFamily="18" charset="0"/>
                <a:cs typeface="MV Boli" pitchFamily="2" charset="0"/>
              </a:rPr>
              <a:t>Encapsulation</a:t>
            </a:r>
          </a:p>
          <a:p>
            <a:pPr>
              <a:buNone/>
            </a:pPr>
            <a:endParaRPr lang="en-US" sz="4400" b="1" smtClean="0">
              <a:latin typeface="MV Boli" pitchFamily="2" charset="0"/>
              <a:ea typeface="Cambria Math" pitchFamily="18" charset="0"/>
              <a:cs typeface="MV Boli" pitchFamily="2" charset="0"/>
            </a:endParaRPr>
          </a:p>
          <a:p>
            <a:pPr>
              <a:buNone/>
            </a:pPr>
            <a:r>
              <a:rPr lang="en-US" sz="4400" b="1" smtClean="0">
                <a:latin typeface="MV Boli" pitchFamily="2" charset="0"/>
                <a:ea typeface="Cambria Math" pitchFamily="18" charset="0"/>
                <a:cs typeface="MV Boli" pitchFamily="2" charset="0"/>
              </a:rPr>
              <a:t>		+</a:t>
            </a:r>
          </a:p>
          <a:p>
            <a:pPr>
              <a:buNone/>
            </a:pPr>
            <a:endParaRPr lang="en-US" sz="4400" b="1" smtClean="0">
              <a:latin typeface="MV Boli" pitchFamily="2" charset="0"/>
              <a:ea typeface="Cambria Math" pitchFamily="18" charset="0"/>
              <a:cs typeface="MV Boli" pitchFamily="2" charset="0"/>
            </a:endParaRPr>
          </a:p>
          <a:p>
            <a:pPr>
              <a:buNone/>
            </a:pPr>
            <a:r>
              <a:rPr lang="en-US" sz="4400" b="1" smtClean="0">
                <a:latin typeface="MV Boli" pitchFamily="2" charset="0"/>
                <a:ea typeface="Cambria Math" pitchFamily="18" charset="0"/>
                <a:cs typeface="MV Boli" pitchFamily="2" charset="0"/>
              </a:rPr>
              <a:t>Inheritance</a:t>
            </a:r>
          </a:p>
          <a:p>
            <a:pPr>
              <a:buNone/>
            </a:pPr>
            <a:endParaRPr lang="en-US" sz="4400" b="1" smtClean="0">
              <a:latin typeface="MV Boli" pitchFamily="2" charset="0"/>
              <a:ea typeface="Cambria Math" pitchFamily="18" charset="0"/>
              <a:cs typeface="MV Boli" pitchFamily="2" charset="0"/>
            </a:endParaRPr>
          </a:p>
          <a:p>
            <a:pPr>
              <a:buNone/>
            </a:pPr>
            <a:r>
              <a:rPr lang="en-US" sz="4400" b="1" smtClean="0">
                <a:latin typeface="MV Boli" pitchFamily="2" charset="0"/>
                <a:ea typeface="Cambria Math" pitchFamily="18" charset="0"/>
                <a:cs typeface="MV Boli" pitchFamily="2" charset="0"/>
              </a:rPr>
              <a:t>		+</a:t>
            </a:r>
          </a:p>
          <a:p>
            <a:pPr>
              <a:buNone/>
            </a:pPr>
            <a:endParaRPr lang="en-US" sz="4400" b="1" smtClean="0">
              <a:latin typeface="MV Boli" pitchFamily="2" charset="0"/>
              <a:ea typeface="Cambria Math" pitchFamily="18" charset="0"/>
              <a:cs typeface="MV Boli" pitchFamily="2" charset="0"/>
            </a:endParaRPr>
          </a:p>
          <a:p>
            <a:pPr>
              <a:buNone/>
            </a:pPr>
            <a:r>
              <a:rPr lang="en-US" sz="4400" b="1" smtClean="0">
                <a:latin typeface="MV Boli" pitchFamily="2" charset="0"/>
                <a:ea typeface="Cambria Math" pitchFamily="18" charset="0"/>
                <a:cs typeface="MV Boli" pitchFamily="2" charset="0"/>
              </a:rPr>
              <a:t>Polymorphism</a:t>
            </a:r>
            <a:endParaRPr lang="en-US" sz="4400" b="1">
              <a:latin typeface="MV Boli" pitchFamily="2" charset="0"/>
              <a:ea typeface="Cambria Math" pitchFamily="18" charset="0"/>
              <a:cs typeface="MV Boli" pitchFamily="2" charset="0"/>
            </a:endParaRPr>
          </a:p>
        </p:txBody>
      </p:sp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39952" y="836712"/>
            <a:ext cx="2232248" cy="13799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8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72000" y="4797152"/>
            <a:ext cx="3632076" cy="1916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51520" y="0"/>
            <a:ext cx="8640960" cy="564672"/>
          </a:xfrm>
        </p:spPr>
        <p:txBody>
          <a:bodyPr>
            <a:noAutofit/>
          </a:bodyPr>
          <a:lstStyle/>
          <a:p>
            <a:r>
              <a:rPr lang="en-US" sz="3600" b="1" u="sng" smtClean="0">
                <a:solidFill>
                  <a:srgbClr val="0070C0"/>
                </a:solidFill>
                <a:latin typeface="MV Boli" pitchFamily="2" charset="0"/>
                <a:cs typeface="MV Boli" pitchFamily="2" charset="0"/>
              </a:rPr>
              <a:t>encapsulation</a:t>
            </a:r>
            <a:r>
              <a:rPr lang="en-US" sz="3600" b="1" smtClean="0">
                <a:latin typeface="MV Boli" pitchFamily="2" charset="0"/>
                <a:cs typeface="MV Boli" pitchFamily="2" charset="0"/>
              </a:rPr>
              <a:t> </a:t>
            </a:r>
            <a:r>
              <a:rPr lang="en-US" sz="3600" b="1" smtClean="0">
                <a:solidFill>
                  <a:schemeClr val="bg1">
                    <a:lumMod val="65000"/>
                  </a:schemeClr>
                </a:solidFill>
                <a:latin typeface="MV Boli" pitchFamily="2" charset="0"/>
                <a:cs typeface="MV Boli" pitchFamily="2" charset="0"/>
              </a:rPr>
              <a:t>inheritance polymorphis</a:t>
            </a:r>
            <a:r>
              <a:rPr lang="en-US" sz="4000" b="1" smtClean="0">
                <a:solidFill>
                  <a:schemeClr val="bg1">
                    <a:lumMod val="65000"/>
                  </a:schemeClr>
                </a:solidFill>
              </a:rPr>
              <a:t>m</a:t>
            </a:r>
            <a:endParaRPr lang="en-US" sz="40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683568" y="692696"/>
            <a:ext cx="8013576" cy="6165304"/>
          </a:xfrm>
        </p:spPr>
        <p:txBody>
          <a:bodyPr>
            <a:normAutofit fontScale="25000" lnSpcReduction="20000"/>
          </a:bodyPr>
          <a:lstStyle/>
          <a:p>
            <a:pPr>
              <a:buNone/>
            </a:pPr>
            <a:r>
              <a:rPr lang="en-US" sz="8000" i="1" smtClean="0">
                <a:solidFill>
                  <a:srgbClr val="7030A0"/>
                </a:solidFill>
              </a:rPr>
              <a:t>class Dog {</a:t>
            </a:r>
            <a:endParaRPr lang="en-US" sz="8000" smtClean="0">
              <a:solidFill>
                <a:srgbClr val="7030A0"/>
              </a:solidFill>
            </a:endParaRPr>
          </a:p>
          <a:p>
            <a:pPr lvl="1">
              <a:buNone/>
            </a:pPr>
            <a:r>
              <a:rPr lang="en-US" sz="8000" i="1" smtClean="0">
                <a:solidFill>
                  <a:srgbClr val="7030A0"/>
                </a:solidFill>
              </a:rPr>
              <a:t>public:</a:t>
            </a:r>
            <a:endParaRPr lang="en-US" sz="8000" smtClean="0">
              <a:solidFill>
                <a:srgbClr val="7030A0"/>
              </a:solidFill>
            </a:endParaRPr>
          </a:p>
          <a:p>
            <a:pPr lvl="2">
              <a:buNone/>
            </a:pPr>
            <a:r>
              <a:rPr lang="en-US" sz="8000" i="1" smtClean="0">
                <a:solidFill>
                  <a:srgbClr val="7030A0"/>
                </a:solidFill>
              </a:rPr>
              <a:t>Dog (string </a:t>
            </a:r>
            <a:r>
              <a:rPr lang="en-US" sz="8000" b="1" i="1" smtClean="0">
                <a:solidFill>
                  <a:srgbClr val="7030A0"/>
                </a:solidFill>
              </a:rPr>
              <a:t>name</a:t>
            </a:r>
            <a:r>
              <a:rPr lang="en-US" sz="8000" i="1" smtClean="0">
                <a:solidFill>
                  <a:srgbClr val="7030A0"/>
                </a:solidFill>
              </a:rPr>
              <a:t>);</a:t>
            </a:r>
            <a:endParaRPr lang="en-US" sz="8000" smtClean="0">
              <a:solidFill>
                <a:srgbClr val="7030A0"/>
              </a:solidFill>
            </a:endParaRPr>
          </a:p>
          <a:p>
            <a:pPr lvl="2">
              <a:buNone/>
            </a:pPr>
            <a:r>
              <a:rPr lang="en-US" sz="8000" i="1" smtClean="0">
                <a:solidFill>
                  <a:srgbClr val="7030A0"/>
                </a:solidFill>
              </a:rPr>
              <a:t>void makeSound (); </a:t>
            </a:r>
            <a:endParaRPr lang="en-US" sz="8000" smtClean="0">
              <a:solidFill>
                <a:srgbClr val="7030A0"/>
              </a:solidFill>
            </a:endParaRPr>
          </a:p>
          <a:p>
            <a:pPr lvl="2">
              <a:buNone/>
            </a:pPr>
            <a:r>
              <a:rPr lang="en-US" sz="8000" i="1" smtClean="0">
                <a:solidFill>
                  <a:srgbClr val="7030A0"/>
                </a:solidFill>
              </a:rPr>
              <a:t>void tellName () ;</a:t>
            </a:r>
            <a:endParaRPr lang="en-US" sz="8000" smtClean="0">
              <a:solidFill>
                <a:srgbClr val="7030A0"/>
              </a:solidFill>
            </a:endParaRPr>
          </a:p>
          <a:p>
            <a:pPr lvl="1">
              <a:buNone/>
            </a:pPr>
            <a:r>
              <a:rPr lang="en-US" sz="8000" i="1" smtClean="0">
                <a:solidFill>
                  <a:srgbClr val="7030A0"/>
                </a:solidFill>
              </a:rPr>
              <a:t>private:</a:t>
            </a:r>
            <a:endParaRPr lang="en-US" sz="8000" smtClean="0">
              <a:solidFill>
                <a:srgbClr val="7030A0"/>
              </a:solidFill>
            </a:endParaRPr>
          </a:p>
          <a:p>
            <a:pPr lvl="2">
              <a:buNone/>
            </a:pPr>
            <a:r>
              <a:rPr lang="en-US" sz="8000" i="1" smtClean="0">
                <a:solidFill>
                  <a:srgbClr val="7030A0"/>
                </a:solidFill>
              </a:rPr>
              <a:t>string </a:t>
            </a:r>
            <a:r>
              <a:rPr lang="en-US" sz="8000" b="1" i="1" smtClean="0">
                <a:solidFill>
                  <a:srgbClr val="7030A0"/>
                </a:solidFill>
              </a:rPr>
              <a:t>name</a:t>
            </a:r>
            <a:r>
              <a:rPr lang="en-US" sz="8000" i="1" smtClean="0">
                <a:solidFill>
                  <a:srgbClr val="7030A0"/>
                </a:solidFill>
              </a:rPr>
              <a:t>; </a:t>
            </a:r>
            <a:endParaRPr lang="en-US" sz="8000" smtClean="0">
              <a:solidFill>
                <a:srgbClr val="7030A0"/>
              </a:solidFill>
            </a:endParaRPr>
          </a:p>
          <a:p>
            <a:pPr>
              <a:buNone/>
            </a:pPr>
            <a:r>
              <a:rPr lang="en-US" sz="8000" i="1" smtClean="0">
                <a:solidFill>
                  <a:srgbClr val="7030A0"/>
                </a:solidFill>
              </a:rPr>
              <a:t>};</a:t>
            </a:r>
            <a:endParaRPr lang="en-US" sz="8000" smtClean="0">
              <a:solidFill>
                <a:srgbClr val="7030A0"/>
              </a:solidFill>
            </a:endParaRPr>
          </a:p>
          <a:p>
            <a:pPr>
              <a:buNone/>
            </a:pPr>
            <a:r>
              <a:rPr lang="en-US" sz="8000" i="1" smtClean="0">
                <a:solidFill>
                  <a:srgbClr val="7030A0"/>
                </a:solidFill>
              </a:rPr>
              <a:t> </a:t>
            </a:r>
            <a:endParaRPr lang="en-US" sz="8000" smtClean="0">
              <a:solidFill>
                <a:srgbClr val="7030A0"/>
              </a:solidFill>
            </a:endParaRPr>
          </a:p>
          <a:p>
            <a:pPr>
              <a:buNone/>
            </a:pPr>
            <a:r>
              <a:rPr lang="en-US" sz="8000" i="1" smtClean="0">
                <a:solidFill>
                  <a:schemeClr val="accent4">
                    <a:lumMod val="50000"/>
                  </a:schemeClr>
                </a:solidFill>
              </a:rPr>
              <a:t>Dog::Dog (string </a:t>
            </a:r>
            <a:r>
              <a:rPr lang="en-US" sz="8000" b="1" i="1" smtClean="0">
                <a:solidFill>
                  <a:schemeClr val="accent4">
                    <a:lumMod val="50000"/>
                  </a:schemeClr>
                </a:solidFill>
              </a:rPr>
              <a:t>nam</a:t>
            </a:r>
            <a:r>
              <a:rPr lang="en-US" sz="8000" i="1" smtClean="0">
                <a:solidFill>
                  <a:schemeClr val="accent4">
                    <a:lumMod val="50000"/>
                  </a:schemeClr>
                </a:solidFill>
              </a:rPr>
              <a:t>e ):  </a:t>
            </a:r>
            <a:r>
              <a:rPr lang="en-US" sz="8000" b="1" i="1" smtClean="0">
                <a:solidFill>
                  <a:schemeClr val="accent4">
                    <a:lumMod val="50000"/>
                  </a:schemeClr>
                </a:solidFill>
              </a:rPr>
              <a:t>name (name) </a:t>
            </a:r>
            <a:r>
              <a:rPr lang="en-US" sz="8000" i="1" smtClean="0">
                <a:solidFill>
                  <a:schemeClr val="accent4">
                    <a:lumMod val="50000"/>
                  </a:schemeClr>
                </a:solidFill>
              </a:rPr>
              <a:t>{}</a:t>
            </a:r>
            <a:endParaRPr lang="en-US" sz="8000" smtClean="0">
              <a:solidFill>
                <a:schemeClr val="accent4">
                  <a:lumMod val="50000"/>
                </a:schemeClr>
              </a:solidFill>
            </a:endParaRPr>
          </a:p>
          <a:p>
            <a:pPr>
              <a:buNone/>
            </a:pPr>
            <a:r>
              <a:rPr lang="en-US" sz="8000" i="1" smtClean="0">
                <a:solidFill>
                  <a:schemeClr val="accent4">
                    <a:lumMod val="50000"/>
                  </a:schemeClr>
                </a:solidFill>
              </a:rPr>
              <a:t>Dog:: makeSound () {cout &lt;&lt; "wraff!" &lt;&lt; endl;}</a:t>
            </a:r>
            <a:endParaRPr lang="en-US" sz="8000" smtClean="0">
              <a:solidFill>
                <a:schemeClr val="accent4">
                  <a:lumMod val="50000"/>
                </a:schemeClr>
              </a:solidFill>
            </a:endParaRPr>
          </a:p>
          <a:p>
            <a:pPr>
              <a:buNone/>
            </a:pPr>
            <a:r>
              <a:rPr lang="en-US" sz="8000" i="1" smtClean="0">
                <a:solidFill>
                  <a:schemeClr val="accent4">
                    <a:lumMod val="50000"/>
                  </a:schemeClr>
                </a:solidFill>
              </a:rPr>
              <a:t>Dog::tellName () {cout  &lt;&lt; "My name is " &lt;&lt; </a:t>
            </a:r>
            <a:r>
              <a:rPr lang="en-US" sz="8000" b="1" i="1" smtClean="0">
                <a:solidFill>
                  <a:schemeClr val="accent4">
                    <a:lumMod val="50000"/>
                  </a:schemeClr>
                </a:solidFill>
              </a:rPr>
              <a:t>name</a:t>
            </a:r>
            <a:r>
              <a:rPr lang="en-US" sz="8000" i="1" smtClean="0">
                <a:solidFill>
                  <a:schemeClr val="accent4">
                    <a:lumMod val="50000"/>
                  </a:schemeClr>
                </a:solidFill>
              </a:rPr>
              <a:t> &lt;&lt; endl;}</a:t>
            </a:r>
            <a:endParaRPr lang="en-US" sz="8000" smtClean="0">
              <a:solidFill>
                <a:schemeClr val="accent4">
                  <a:lumMod val="50000"/>
                </a:schemeClr>
              </a:solidFill>
            </a:endParaRPr>
          </a:p>
          <a:p>
            <a:pPr>
              <a:buNone/>
            </a:pPr>
            <a:r>
              <a:rPr lang="en-US" sz="8000" i="1" smtClean="0"/>
              <a:t> </a:t>
            </a:r>
            <a:endParaRPr lang="en-US" sz="8000" smtClean="0"/>
          </a:p>
          <a:p>
            <a:pPr>
              <a:buNone/>
            </a:pPr>
            <a:r>
              <a:rPr lang="en-US" sz="8000" i="1" smtClean="0">
                <a:solidFill>
                  <a:schemeClr val="accent1">
                    <a:lumMod val="75000"/>
                  </a:schemeClr>
                </a:solidFill>
              </a:rPr>
              <a:t>Dog dog ("</a:t>
            </a:r>
            <a:r>
              <a:rPr lang="en-US" sz="8000" b="1" i="1" smtClean="0">
                <a:solidFill>
                  <a:schemeClr val="accent1">
                    <a:lumMod val="75000"/>
                  </a:schemeClr>
                </a:solidFill>
              </a:rPr>
              <a:t>Cujo</a:t>
            </a:r>
            <a:r>
              <a:rPr lang="en-US" sz="8000" i="1" smtClean="0">
                <a:solidFill>
                  <a:schemeClr val="accent1">
                    <a:lumMod val="75000"/>
                  </a:schemeClr>
                </a:solidFill>
              </a:rPr>
              <a:t>");</a:t>
            </a:r>
            <a:r>
              <a:rPr lang="en-US" sz="8000" i="1" smtClean="0"/>
              <a:t>	</a:t>
            </a:r>
            <a:r>
              <a:rPr lang="en-US" sz="8000" i="1" smtClean="0">
                <a:solidFill>
                  <a:schemeClr val="bg1">
                    <a:lumMod val="50000"/>
                  </a:schemeClr>
                </a:solidFill>
              </a:rPr>
              <a:t>// Or: Dog dog = "Cujo"</a:t>
            </a:r>
            <a:endParaRPr lang="en-US" sz="8000" smtClean="0">
              <a:solidFill>
                <a:schemeClr val="bg1">
                  <a:lumMod val="50000"/>
                </a:schemeClr>
              </a:solidFill>
            </a:endParaRPr>
          </a:p>
          <a:p>
            <a:pPr>
              <a:buNone/>
            </a:pPr>
            <a:r>
              <a:rPr lang="en-US" sz="8000" i="1" smtClean="0">
                <a:solidFill>
                  <a:schemeClr val="accent1">
                    <a:lumMod val="75000"/>
                  </a:schemeClr>
                </a:solidFill>
              </a:rPr>
              <a:t>dog.makeSound ();</a:t>
            </a:r>
            <a:endParaRPr lang="en-US" sz="8000" smtClean="0">
              <a:solidFill>
                <a:schemeClr val="accent1">
                  <a:lumMod val="75000"/>
                </a:schemeClr>
              </a:solidFill>
            </a:endParaRPr>
          </a:p>
          <a:p>
            <a:pPr>
              <a:buNone/>
            </a:pPr>
            <a:r>
              <a:rPr lang="en-US" sz="8000" i="1" smtClean="0">
                <a:solidFill>
                  <a:schemeClr val="accent1">
                    <a:lumMod val="75000"/>
                  </a:schemeClr>
                </a:solidFill>
              </a:rPr>
              <a:t>dog.tellName ();</a:t>
            </a:r>
            <a:endParaRPr lang="en-US" sz="8000" smtClean="0">
              <a:solidFill>
                <a:schemeClr val="accent1">
                  <a:lumMod val="75000"/>
                </a:schemeClr>
              </a:solidFill>
            </a:endParaRPr>
          </a:p>
          <a:p>
            <a:pPr>
              <a:buNone/>
            </a:pPr>
            <a:r>
              <a:rPr lang="en-US" sz="8000" i="1" smtClean="0">
                <a:solidFill>
                  <a:schemeClr val="accent1">
                    <a:lumMod val="75000"/>
                  </a:schemeClr>
                </a:solidFill>
              </a:rPr>
              <a:t> </a:t>
            </a:r>
            <a:endParaRPr lang="en-US" sz="8000" smtClean="0">
              <a:solidFill>
                <a:schemeClr val="accent1">
                  <a:lumMod val="75000"/>
                </a:schemeClr>
              </a:solidFill>
            </a:endParaRPr>
          </a:p>
          <a:p>
            <a:pPr>
              <a:buNone/>
            </a:pPr>
            <a:r>
              <a:rPr lang="en-US" sz="8000" i="1" smtClean="0">
                <a:solidFill>
                  <a:schemeClr val="accent1">
                    <a:lumMod val="75000"/>
                  </a:schemeClr>
                </a:solidFill>
              </a:rPr>
              <a:t>Dog *dog2 = new Dog ("</a:t>
            </a:r>
            <a:r>
              <a:rPr lang="en-US" sz="8000" b="1" i="1" smtClean="0">
                <a:solidFill>
                  <a:schemeClr val="accent1">
                    <a:lumMod val="75000"/>
                  </a:schemeClr>
                </a:solidFill>
              </a:rPr>
              <a:t>Fluffy</a:t>
            </a:r>
            <a:r>
              <a:rPr lang="en-US" sz="8000" i="1" smtClean="0">
                <a:solidFill>
                  <a:schemeClr val="accent1">
                    <a:lumMod val="75000"/>
                  </a:schemeClr>
                </a:solidFill>
              </a:rPr>
              <a:t>");</a:t>
            </a:r>
          </a:p>
          <a:p>
            <a:pPr>
              <a:buNone/>
            </a:pPr>
            <a:r>
              <a:rPr lang="en-US" sz="8000" i="1" smtClean="0">
                <a:solidFill>
                  <a:schemeClr val="accent1">
                    <a:lumMod val="75000"/>
                  </a:schemeClr>
                </a:solidFill>
              </a:rPr>
              <a:t>...</a:t>
            </a:r>
          </a:p>
          <a:p>
            <a:pPr>
              <a:buNone/>
            </a:pPr>
            <a:r>
              <a:rPr lang="en-US" sz="8000" i="1" smtClean="0">
                <a:solidFill>
                  <a:schemeClr val="accent1">
                    <a:lumMod val="75000"/>
                  </a:schemeClr>
                </a:solidFill>
              </a:rPr>
              <a:t>delete dog2;</a:t>
            </a:r>
            <a:endParaRPr lang="en-US" sz="8000" smtClean="0">
              <a:solidFill>
                <a:schemeClr val="accent1">
                  <a:lumMod val="75000"/>
                </a:schemeClr>
              </a:solidFill>
            </a:endParaRPr>
          </a:p>
          <a:p>
            <a:endParaRPr lang="en-US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732240" y="4437112"/>
            <a:ext cx="1588105" cy="12399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99992" y="5301208"/>
            <a:ext cx="2016224" cy="14483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44" name="Picture 8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932040" y="836712"/>
            <a:ext cx="3684861" cy="21636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512" y="0"/>
            <a:ext cx="8640960" cy="564672"/>
          </a:xfrm>
        </p:spPr>
        <p:txBody>
          <a:bodyPr>
            <a:noAutofit/>
          </a:bodyPr>
          <a:lstStyle/>
          <a:p>
            <a:r>
              <a:rPr lang="en-US" sz="3600" b="1" smtClean="0">
                <a:solidFill>
                  <a:schemeClr val="bg1">
                    <a:lumMod val="65000"/>
                  </a:schemeClr>
                </a:solidFill>
                <a:latin typeface="MV Boli" pitchFamily="2" charset="0"/>
                <a:cs typeface="MV Boli" pitchFamily="2" charset="0"/>
              </a:rPr>
              <a:t>encapsulation</a:t>
            </a:r>
            <a:r>
              <a:rPr lang="en-US" sz="3600" b="1" smtClean="0">
                <a:latin typeface="MV Boli" pitchFamily="2" charset="0"/>
                <a:cs typeface="MV Boli" pitchFamily="2" charset="0"/>
              </a:rPr>
              <a:t> </a:t>
            </a:r>
            <a:r>
              <a:rPr lang="en-US" sz="3600" b="1" u="sng" smtClean="0">
                <a:solidFill>
                  <a:srgbClr val="0070C0"/>
                </a:solidFill>
                <a:latin typeface="MV Boli" pitchFamily="2" charset="0"/>
                <a:cs typeface="MV Boli" pitchFamily="2" charset="0"/>
              </a:rPr>
              <a:t>inheritance</a:t>
            </a:r>
            <a:r>
              <a:rPr lang="en-US" sz="3600" b="1" smtClean="0">
                <a:solidFill>
                  <a:schemeClr val="bg1">
                    <a:lumMod val="65000"/>
                  </a:schemeClr>
                </a:solidFill>
                <a:latin typeface="MV Boli" pitchFamily="2" charset="0"/>
                <a:cs typeface="MV Boli" pitchFamily="2" charset="0"/>
              </a:rPr>
              <a:t> polymorphism</a:t>
            </a:r>
            <a:endParaRPr lang="en-US" sz="3600" b="1">
              <a:solidFill>
                <a:schemeClr val="bg1">
                  <a:lumMod val="65000"/>
                </a:schemeClr>
              </a:solidFill>
              <a:latin typeface="MV Boli" pitchFamily="2" charset="0"/>
              <a:cs typeface="MV Boli" pitchFamily="2" charset="0"/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39552" y="908720"/>
            <a:ext cx="7499176" cy="5487888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US" sz="2800" i="1" smtClean="0">
                <a:solidFill>
                  <a:srgbClr val="7030A0"/>
                </a:solidFill>
              </a:rPr>
              <a:t>class Dog {</a:t>
            </a:r>
          </a:p>
          <a:p>
            <a:pPr lvl="1">
              <a:buNone/>
            </a:pPr>
            <a:r>
              <a:rPr lang="en-US" sz="2800" i="1" smtClean="0">
                <a:solidFill>
                  <a:srgbClr val="7030A0"/>
                </a:solidFill>
              </a:rPr>
              <a:t>void </a:t>
            </a:r>
            <a:r>
              <a:rPr lang="en-US" sz="2800" b="1" i="1" smtClean="0">
                <a:solidFill>
                  <a:srgbClr val="7030A0"/>
                </a:solidFill>
              </a:rPr>
              <a:t>makeSound ()</a:t>
            </a:r>
            <a:r>
              <a:rPr lang="en-US" sz="2800" i="1" smtClean="0">
                <a:solidFill>
                  <a:srgbClr val="7030A0"/>
                </a:solidFill>
              </a:rPr>
              <a:t>;</a:t>
            </a:r>
            <a:endParaRPr lang="en-US" sz="2800" smtClean="0">
              <a:solidFill>
                <a:srgbClr val="7030A0"/>
              </a:solidFill>
            </a:endParaRPr>
          </a:p>
          <a:p>
            <a:pPr>
              <a:buNone/>
            </a:pPr>
            <a:r>
              <a:rPr lang="en-US" sz="2800" i="1" smtClean="0">
                <a:solidFill>
                  <a:srgbClr val="7030A0"/>
                </a:solidFill>
              </a:rPr>
              <a:t>};</a:t>
            </a:r>
            <a:endParaRPr lang="en-US" sz="2800" smtClean="0">
              <a:solidFill>
                <a:srgbClr val="7030A0"/>
              </a:solidFill>
            </a:endParaRPr>
          </a:p>
          <a:p>
            <a:pPr>
              <a:buNone/>
            </a:pPr>
            <a:r>
              <a:rPr lang="en-US" sz="2800" i="1" smtClean="0">
                <a:solidFill>
                  <a:srgbClr val="7030A0"/>
                </a:solidFill>
              </a:rPr>
              <a:t> class PoliceDog</a:t>
            </a:r>
            <a:r>
              <a:rPr lang="en-US" sz="2800" b="1" i="1" smtClean="0">
                <a:solidFill>
                  <a:srgbClr val="7030A0"/>
                </a:solidFill>
              </a:rPr>
              <a:t>: public Dog </a:t>
            </a:r>
            <a:r>
              <a:rPr lang="en-US" sz="2800" i="1" smtClean="0">
                <a:solidFill>
                  <a:srgbClr val="7030A0"/>
                </a:solidFill>
              </a:rPr>
              <a:t>{</a:t>
            </a:r>
            <a:endParaRPr lang="en-US" sz="2800" smtClean="0">
              <a:solidFill>
                <a:srgbClr val="7030A0"/>
              </a:solidFill>
            </a:endParaRPr>
          </a:p>
          <a:p>
            <a:pPr lvl="1">
              <a:buNone/>
            </a:pPr>
            <a:r>
              <a:rPr lang="en-US" sz="2800" i="1" smtClean="0">
                <a:solidFill>
                  <a:srgbClr val="7030A0"/>
                </a:solidFill>
              </a:rPr>
              <a:t>void grabBurglar  ();</a:t>
            </a:r>
            <a:endParaRPr lang="en-US" sz="2800" smtClean="0">
              <a:solidFill>
                <a:srgbClr val="7030A0"/>
              </a:solidFill>
            </a:endParaRPr>
          </a:p>
          <a:p>
            <a:pPr>
              <a:buNone/>
            </a:pPr>
            <a:r>
              <a:rPr lang="en-US" sz="2800" i="1" smtClean="0">
                <a:solidFill>
                  <a:srgbClr val="7030A0"/>
                </a:solidFill>
              </a:rPr>
              <a:t>};</a:t>
            </a:r>
          </a:p>
          <a:p>
            <a:pPr>
              <a:buNone/>
            </a:pPr>
            <a:r>
              <a:rPr lang="en-US" sz="2800" i="1" smtClean="0">
                <a:solidFill>
                  <a:schemeClr val="accent4">
                    <a:lumMod val="50000"/>
                  </a:schemeClr>
                </a:solidFill>
              </a:rPr>
              <a:t>...</a:t>
            </a:r>
          </a:p>
          <a:p>
            <a:pPr>
              <a:buNone/>
            </a:pPr>
            <a:r>
              <a:rPr lang="en-US" sz="2800" b="1" i="1" smtClean="0">
                <a:solidFill>
                  <a:schemeClr val="accent1">
                    <a:lumMod val="75000"/>
                  </a:schemeClr>
                </a:solidFill>
              </a:rPr>
              <a:t>PoliceDog</a:t>
            </a:r>
            <a:r>
              <a:rPr lang="en-US" sz="2800" i="1" smtClean="0">
                <a:solidFill>
                  <a:schemeClr val="accent1">
                    <a:lumMod val="75000"/>
                  </a:schemeClr>
                </a:solidFill>
              </a:rPr>
              <a:t> brutus;</a:t>
            </a:r>
          </a:p>
          <a:p>
            <a:pPr>
              <a:buNone/>
            </a:pPr>
            <a:r>
              <a:rPr lang="en-US" sz="2800" i="1" smtClean="0">
                <a:solidFill>
                  <a:schemeClr val="accent1">
                    <a:lumMod val="75000"/>
                  </a:schemeClr>
                </a:solidFill>
              </a:rPr>
              <a:t>brutus.</a:t>
            </a:r>
            <a:r>
              <a:rPr lang="en-US" sz="2800" b="1" i="1" smtClean="0">
                <a:solidFill>
                  <a:schemeClr val="accent1">
                    <a:lumMod val="75000"/>
                  </a:schemeClr>
                </a:solidFill>
              </a:rPr>
              <a:t>makeSound ()</a:t>
            </a:r>
            <a:r>
              <a:rPr lang="en-US" sz="2800" i="1" smtClean="0">
                <a:solidFill>
                  <a:schemeClr val="accent1">
                    <a:lumMod val="75000"/>
                  </a:schemeClr>
                </a:solidFill>
              </a:rPr>
              <a:t>;</a:t>
            </a:r>
          </a:p>
          <a:p>
            <a:pPr>
              <a:buNone/>
            </a:pPr>
            <a:r>
              <a:rPr lang="en-US" sz="2800" i="1" smtClean="0">
                <a:solidFill>
                  <a:schemeClr val="accent1">
                    <a:lumMod val="75000"/>
                  </a:schemeClr>
                </a:solidFill>
              </a:rPr>
              <a:t>brutus.grabBurglar ();</a:t>
            </a:r>
            <a:endParaRPr lang="en-US" sz="2800" i="1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11960" y="4221088"/>
            <a:ext cx="2524781" cy="2376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60232" y="4725144"/>
            <a:ext cx="2381064" cy="576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20072" y="4941168"/>
            <a:ext cx="2808312" cy="1008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ijdelijke aanduiding voor inhoud 2"/>
          <p:cNvSpPr txBox="1">
            <a:spLocks/>
          </p:cNvSpPr>
          <p:nvPr/>
        </p:nvSpPr>
        <p:spPr>
          <a:xfrm>
            <a:off x="4355976" y="620688"/>
            <a:ext cx="4788024" cy="6237312"/>
          </a:xfrm>
          <a:prstGeom prst="rect">
            <a:avLst/>
          </a:prstGeom>
        </p:spPr>
        <p:txBody>
          <a:bodyPr vert="horz">
            <a:normAutofit lnSpcReduction="10000"/>
          </a:bodyPr>
          <a:lstStyle/>
          <a:p>
            <a:r>
              <a:rPr lang="en-US" sz="1900" b="1" i="1" smtClean="0">
                <a:solidFill>
                  <a:schemeClr val="accent4">
                    <a:lumMod val="50000"/>
                  </a:schemeClr>
                </a:solidFill>
              </a:rPr>
              <a:t>#include "animals.h“</a:t>
            </a:r>
            <a:endParaRPr lang="en-US" sz="1900" b="1" smtClean="0">
              <a:solidFill>
                <a:schemeClr val="accent4">
                  <a:lumMod val="50000"/>
                </a:schemeClr>
              </a:solidFill>
            </a:endParaRPr>
          </a:p>
          <a:p>
            <a:r>
              <a:rPr lang="en-US" sz="1900" i="1" smtClean="0">
                <a:solidFill>
                  <a:schemeClr val="accent4">
                    <a:lumMod val="50000"/>
                  </a:schemeClr>
                </a:solidFill>
              </a:rPr>
              <a:t>virtual void Dog::speak(){cout&lt;&lt;“</a:t>
            </a:r>
            <a:r>
              <a:rPr lang="en-US" sz="1900" b="1" i="1" smtClean="0">
                <a:solidFill>
                  <a:schemeClr val="accent4">
                    <a:lumMod val="50000"/>
                  </a:schemeClr>
                </a:solidFill>
              </a:rPr>
              <a:t>Bark</a:t>
            </a:r>
            <a:r>
              <a:rPr lang="en-US" sz="1900" i="1" smtClean="0">
                <a:solidFill>
                  <a:schemeClr val="accent4">
                    <a:lumMod val="50000"/>
                  </a:schemeClr>
                </a:solidFill>
              </a:rPr>
              <a:t>";}</a:t>
            </a:r>
            <a:endParaRPr lang="en-US" sz="1900" smtClean="0">
              <a:solidFill>
                <a:schemeClr val="accent4">
                  <a:lumMod val="50000"/>
                </a:schemeClr>
              </a:solidFill>
            </a:endParaRPr>
          </a:p>
          <a:p>
            <a:r>
              <a:rPr lang="en-US" sz="1900" i="1" smtClean="0">
                <a:solidFill>
                  <a:schemeClr val="accent4">
                    <a:lumMod val="50000"/>
                  </a:schemeClr>
                </a:solidFill>
              </a:rPr>
              <a:t>virtual void Cat::speak(){cout&lt;&lt;"</a:t>
            </a:r>
            <a:r>
              <a:rPr lang="en-US" sz="1900" b="1" i="1" smtClean="0">
                <a:solidFill>
                  <a:schemeClr val="accent4">
                    <a:lumMod val="50000"/>
                  </a:schemeClr>
                </a:solidFill>
              </a:rPr>
              <a:t>Meow</a:t>
            </a:r>
            <a:r>
              <a:rPr lang="en-US" sz="1900" i="1" smtClean="0">
                <a:solidFill>
                  <a:schemeClr val="accent4">
                    <a:lumMod val="50000"/>
                  </a:schemeClr>
                </a:solidFill>
              </a:rPr>
              <a:t>";}</a:t>
            </a:r>
          </a:p>
          <a:p>
            <a:endParaRPr lang="en-US" sz="1900" b="1" i="1" smtClean="0"/>
          </a:p>
          <a:p>
            <a:r>
              <a:rPr lang="en-US" sz="1900" b="1" i="1" smtClean="0">
                <a:solidFill>
                  <a:schemeClr val="accent1">
                    <a:lumMod val="75000"/>
                  </a:schemeClr>
                </a:solidFill>
              </a:rPr>
              <a:t>#include "animals.h“</a:t>
            </a:r>
          </a:p>
          <a:p>
            <a:r>
              <a:rPr lang="en-US" sz="1900" smtClean="0">
                <a:solidFill>
                  <a:schemeClr val="accent1">
                    <a:lumMod val="75000"/>
                  </a:schemeClr>
                </a:solidFill>
              </a:rPr>
              <a:t>const int nrOfAnimals = 10;</a:t>
            </a:r>
            <a:r>
              <a:rPr lang="en-US" sz="1900" i="1" smtClean="0">
                <a:solidFill>
                  <a:schemeClr val="accent1">
                    <a:lumMod val="75000"/>
                  </a:schemeClr>
                </a:solidFill>
              </a:rPr>
              <a:t> </a:t>
            </a:r>
            <a:endParaRPr lang="en-US" sz="1900" smtClean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sz="1900" i="1" smtClean="0">
                <a:solidFill>
                  <a:schemeClr val="accent1">
                    <a:lumMod val="75000"/>
                  </a:schemeClr>
                </a:solidFill>
              </a:rPr>
              <a:t>Animal  *animals [nrOfAnimals];</a:t>
            </a:r>
          </a:p>
          <a:p>
            <a:endParaRPr lang="en-US" sz="1900" smtClean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sz="1900" i="1" smtClean="0">
                <a:solidFill>
                  <a:schemeClr val="accent1">
                    <a:lumMod val="75000"/>
                  </a:schemeClr>
                </a:solidFill>
              </a:rPr>
              <a:t>for (int i = 0; i &lt; nrOfAnimals; i++) {</a:t>
            </a:r>
            <a:endParaRPr lang="en-US" sz="1900" smtClean="0">
              <a:solidFill>
                <a:schemeClr val="accent1">
                  <a:lumMod val="75000"/>
                </a:schemeClr>
              </a:solidFill>
            </a:endParaRPr>
          </a:p>
          <a:p>
            <a:pPr lvl="1"/>
            <a:r>
              <a:rPr lang="en-US" sz="1900" b="1" i="1" smtClean="0">
                <a:solidFill>
                  <a:schemeClr val="accent1">
                    <a:lumMod val="75000"/>
                  </a:schemeClr>
                </a:solidFill>
              </a:rPr>
              <a:t>if (i &lt; nrOfAnimals / 2) {</a:t>
            </a:r>
            <a:endParaRPr lang="en-US" sz="1900" b="1" smtClean="0">
              <a:solidFill>
                <a:schemeClr val="accent1">
                  <a:lumMod val="75000"/>
                </a:schemeClr>
              </a:solidFill>
            </a:endParaRPr>
          </a:p>
          <a:p>
            <a:pPr lvl="2"/>
            <a:r>
              <a:rPr lang="en-US" sz="1900" b="1" i="1" smtClean="0">
                <a:solidFill>
                  <a:schemeClr val="accent1">
                    <a:lumMod val="75000"/>
                  </a:schemeClr>
                </a:solidFill>
              </a:rPr>
              <a:t>animals [i] = new Dog ();</a:t>
            </a:r>
          </a:p>
          <a:p>
            <a:pPr lvl="1"/>
            <a:r>
              <a:rPr lang="en-US" sz="1900" b="1" i="1" smtClean="0">
                <a:solidFill>
                  <a:schemeClr val="accent1">
                    <a:lumMod val="75000"/>
                  </a:schemeClr>
                </a:solidFill>
              </a:rPr>
              <a:t>}</a:t>
            </a:r>
            <a:endParaRPr lang="en-US" sz="1900" b="1" smtClean="0">
              <a:solidFill>
                <a:schemeClr val="accent1">
                  <a:lumMod val="75000"/>
                </a:schemeClr>
              </a:solidFill>
            </a:endParaRPr>
          </a:p>
          <a:p>
            <a:pPr lvl="1"/>
            <a:r>
              <a:rPr lang="en-US" sz="1900" b="1" i="1" smtClean="0">
                <a:solidFill>
                  <a:schemeClr val="accent1">
                    <a:lumMod val="75000"/>
                  </a:schemeClr>
                </a:solidFill>
              </a:rPr>
              <a:t>else {</a:t>
            </a:r>
            <a:endParaRPr lang="en-US" sz="1900" b="1" smtClean="0">
              <a:solidFill>
                <a:schemeClr val="accent1">
                  <a:lumMod val="75000"/>
                </a:schemeClr>
              </a:solidFill>
            </a:endParaRPr>
          </a:p>
          <a:p>
            <a:pPr lvl="2"/>
            <a:r>
              <a:rPr lang="en-US" sz="1900" b="1" i="1" smtClean="0">
                <a:solidFill>
                  <a:schemeClr val="accent1">
                    <a:lumMod val="75000"/>
                  </a:schemeClr>
                </a:solidFill>
              </a:rPr>
              <a:t>animals [i] = new Cat ();</a:t>
            </a:r>
            <a:endParaRPr lang="en-US" sz="1900" b="1" smtClean="0">
              <a:solidFill>
                <a:schemeClr val="accent1">
                  <a:lumMod val="75000"/>
                </a:schemeClr>
              </a:solidFill>
            </a:endParaRPr>
          </a:p>
          <a:p>
            <a:pPr lvl="1"/>
            <a:r>
              <a:rPr lang="en-US" sz="1900" b="1" i="1" smtClean="0">
                <a:solidFill>
                  <a:schemeClr val="accent1">
                    <a:lumMod val="75000"/>
                  </a:schemeClr>
                </a:solidFill>
              </a:rPr>
              <a:t>}</a:t>
            </a:r>
          </a:p>
          <a:p>
            <a:r>
              <a:rPr lang="en-US" sz="1900" i="1" smtClean="0">
                <a:solidFill>
                  <a:schemeClr val="accent1">
                    <a:lumMod val="75000"/>
                  </a:schemeClr>
                </a:solidFill>
              </a:rPr>
              <a:t>}</a:t>
            </a:r>
          </a:p>
          <a:p>
            <a:endParaRPr lang="en-US" sz="1900" smtClean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sz="1900" i="1" smtClean="0">
                <a:solidFill>
                  <a:schemeClr val="accent1">
                    <a:lumMod val="75000"/>
                  </a:schemeClr>
                </a:solidFill>
              </a:rPr>
              <a:t> </a:t>
            </a:r>
          </a:p>
          <a:p>
            <a:endParaRPr lang="en-US" sz="1900" i="1" smtClean="0">
              <a:solidFill>
                <a:schemeClr val="accent1">
                  <a:lumMod val="75000"/>
                </a:schemeClr>
              </a:solidFill>
            </a:endParaRPr>
          </a:p>
          <a:p>
            <a:endParaRPr lang="en-US" sz="1900" smtClean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sz="1900" i="1" smtClean="0">
                <a:solidFill>
                  <a:schemeClr val="accent1">
                    <a:lumMod val="75000"/>
                  </a:schemeClr>
                </a:solidFill>
              </a:rPr>
              <a:t>for (int i = 0; i &lt; nrOfAnimals; i++) {</a:t>
            </a:r>
            <a:endParaRPr lang="en-US" sz="1900" smtClean="0">
              <a:solidFill>
                <a:schemeClr val="accent1">
                  <a:lumMod val="75000"/>
                </a:schemeClr>
              </a:solidFill>
            </a:endParaRPr>
          </a:p>
          <a:p>
            <a:pPr lvl="1"/>
            <a:r>
              <a:rPr lang="en-US" sz="1900" b="1" i="1" smtClean="0">
                <a:solidFill>
                  <a:schemeClr val="accent1">
                    <a:lumMod val="75000"/>
                  </a:schemeClr>
                </a:solidFill>
              </a:rPr>
              <a:t>animal [i]-&gt;</a:t>
            </a:r>
            <a:r>
              <a:rPr lang="en-US" sz="2400" b="1" i="1" smtClean="0">
                <a:solidFill>
                  <a:schemeClr val="accent1">
                    <a:lumMod val="75000"/>
                  </a:schemeClr>
                </a:solidFill>
              </a:rPr>
              <a:t>speak</a:t>
            </a:r>
            <a:r>
              <a:rPr lang="en-US" sz="1900" b="1" i="1" smtClean="0">
                <a:solidFill>
                  <a:schemeClr val="accent1">
                    <a:lumMod val="75000"/>
                  </a:schemeClr>
                </a:solidFill>
              </a:rPr>
              <a:t>();</a:t>
            </a:r>
            <a:r>
              <a:rPr lang="en-US" sz="1900" i="1" smtClean="0">
                <a:solidFill>
                  <a:schemeClr val="accent1">
                    <a:lumMod val="75000"/>
                  </a:schemeClr>
                </a:solidFill>
              </a:rPr>
              <a:t>  // -&gt; means *().</a:t>
            </a:r>
            <a:endParaRPr lang="en-US" sz="1900" smtClean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sz="1900" i="1" smtClean="0">
                <a:solidFill>
                  <a:schemeClr val="accent1">
                    <a:lumMod val="75000"/>
                  </a:schemeClr>
                </a:solidFill>
              </a:rPr>
              <a:t>}</a:t>
            </a:r>
            <a:endParaRPr lang="en-US" sz="1900" smtClean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51520" y="0"/>
            <a:ext cx="8640960" cy="564672"/>
          </a:xfrm>
        </p:spPr>
        <p:txBody>
          <a:bodyPr>
            <a:noAutofit/>
          </a:bodyPr>
          <a:lstStyle/>
          <a:p>
            <a:r>
              <a:rPr lang="en-US" sz="3600" b="1" smtClean="0">
                <a:solidFill>
                  <a:schemeClr val="bg1">
                    <a:lumMod val="65000"/>
                  </a:schemeClr>
                </a:solidFill>
                <a:latin typeface="MV Boli" pitchFamily="2" charset="0"/>
                <a:cs typeface="MV Boli" pitchFamily="2" charset="0"/>
              </a:rPr>
              <a:t>encapsulation</a:t>
            </a:r>
            <a:r>
              <a:rPr lang="en-US" sz="3600" b="1" smtClean="0">
                <a:latin typeface="MV Boli" pitchFamily="2" charset="0"/>
                <a:cs typeface="MV Boli" pitchFamily="2" charset="0"/>
              </a:rPr>
              <a:t> </a:t>
            </a:r>
            <a:r>
              <a:rPr lang="en-US" sz="3600" b="1" smtClean="0">
                <a:solidFill>
                  <a:schemeClr val="bg1">
                    <a:lumMod val="65000"/>
                  </a:schemeClr>
                </a:solidFill>
                <a:latin typeface="MV Boli" pitchFamily="2" charset="0"/>
                <a:cs typeface="MV Boli" pitchFamily="2" charset="0"/>
              </a:rPr>
              <a:t>inheritance </a:t>
            </a:r>
            <a:r>
              <a:rPr lang="en-US" sz="3600" b="1" u="sng" smtClean="0">
                <a:solidFill>
                  <a:srgbClr val="0070C0"/>
                </a:solidFill>
                <a:latin typeface="MV Boli" pitchFamily="2" charset="0"/>
                <a:cs typeface="MV Boli" pitchFamily="2" charset="0"/>
              </a:rPr>
              <a:t>polymorphism</a:t>
            </a:r>
            <a:endParaRPr lang="en-US" sz="3600" b="1" u="sng">
              <a:solidFill>
                <a:srgbClr val="0070C0"/>
              </a:solidFill>
              <a:latin typeface="MV Boli" pitchFamily="2" charset="0"/>
              <a:cs typeface="MV Boli" pitchFamily="2" charset="0"/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0" y="1052736"/>
            <a:ext cx="4248472" cy="5805264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2000" i="1" smtClean="0">
                <a:solidFill>
                  <a:srgbClr val="7030A0"/>
                </a:solidFill>
              </a:rPr>
              <a:t>class Animal {</a:t>
            </a:r>
            <a:endParaRPr lang="en-US" sz="2000" smtClean="0">
              <a:solidFill>
                <a:srgbClr val="7030A0"/>
              </a:solidFill>
            </a:endParaRPr>
          </a:p>
          <a:p>
            <a:pPr>
              <a:buNone/>
            </a:pPr>
            <a:r>
              <a:rPr lang="en-US" sz="2000" i="1" smtClean="0">
                <a:solidFill>
                  <a:srgbClr val="7030A0"/>
                </a:solidFill>
              </a:rPr>
              <a:t>  public:</a:t>
            </a:r>
            <a:endParaRPr lang="en-US" sz="2000" smtClean="0">
              <a:solidFill>
                <a:srgbClr val="7030A0"/>
              </a:solidFill>
            </a:endParaRPr>
          </a:p>
          <a:p>
            <a:pPr>
              <a:buNone/>
            </a:pPr>
            <a:r>
              <a:rPr lang="en-US" sz="2000" i="1" smtClean="0">
                <a:solidFill>
                  <a:srgbClr val="7030A0"/>
                </a:solidFill>
              </a:rPr>
              <a:t>    virtual void speak ()</a:t>
            </a:r>
            <a:r>
              <a:rPr lang="en-US" sz="2000" b="1" i="1" smtClean="0">
                <a:solidFill>
                  <a:srgbClr val="7030A0"/>
                </a:solidFill>
              </a:rPr>
              <a:t>=0</a:t>
            </a:r>
            <a:r>
              <a:rPr lang="en-US" sz="2000" i="1" smtClean="0">
                <a:solidFill>
                  <a:srgbClr val="7030A0"/>
                </a:solidFill>
              </a:rPr>
              <a:t>;</a:t>
            </a:r>
            <a:endParaRPr lang="en-US" sz="2000" smtClean="0">
              <a:solidFill>
                <a:srgbClr val="7030A0"/>
              </a:solidFill>
            </a:endParaRPr>
          </a:p>
          <a:p>
            <a:pPr>
              <a:buNone/>
            </a:pPr>
            <a:r>
              <a:rPr lang="en-US" sz="2000" i="1" smtClean="0">
                <a:solidFill>
                  <a:srgbClr val="7030A0"/>
                </a:solidFill>
              </a:rPr>
              <a:t>};</a:t>
            </a:r>
            <a:endParaRPr lang="en-US" sz="2000" smtClean="0">
              <a:solidFill>
                <a:srgbClr val="7030A0"/>
              </a:solidFill>
            </a:endParaRPr>
          </a:p>
          <a:p>
            <a:pPr>
              <a:buNone/>
            </a:pPr>
            <a:r>
              <a:rPr lang="en-US" sz="2000" i="1" smtClean="0">
                <a:solidFill>
                  <a:srgbClr val="7030A0"/>
                </a:solidFill>
              </a:rPr>
              <a:t> </a:t>
            </a:r>
          </a:p>
          <a:p>
            <a:pPr>
              <a:buNone/>
            </a:pPr>
            <a:r>
              <a:rPr lang="en-US" sz="2000" i="1" smtClean="0">
                <a:solidFill>
                  <a:srgbClr val="7030A0"/>
                </a:solidFill>
              </a:rPr>
              <a:t>class Dog</a:t>
            </a:r>
            <a:r>
              <a:rPr lang="en-US" sz="2000" b="1" i="1" smtClean="0">
                <a:solidFill>
                  <a:srgbClr val="7030A0"/>
                </a:solidFill>
              </a:rPr>
              <a:t>: public Animal </a:t>
            </a:r>
            <a:r>
              <a:rPr lang="en-US" sz="2000" i="1" smtClean="0">
                <a:solidFill>
                  <a:srgbClr val="7030A0"/>
                </a:solidFill>
              </a:rPr>
              <a:t>{</a:t>
            </a:r>
            <a:endParaRPr lang="en-US" sz="2000" smtClean="0">
              <a:solidFill>
                <a:srgbClr val="7030A0"/>
              </a:solidFill>
            </a:endParaRPr>
          </a:p>
          <a:p>
            <a:pPr>
              <a:buNone/>
            </a:pPr>
            <a:r>
              <a:rPr lang="en-US" sz="2000" i="1" smtClean="0">
                <a:solidFill>
                  <a:srgbClr val="7030A0"/>
                </a:solidFill>
              </a:rPr>
              <a:t>  public:</a:t>
            </a:r>
            <a:endParaRPr lang="en-US" sz="2000" smtClean="0">
              <a:solidFill>
                <a:srgbClr val="7030A0"/>
              </a:solidFill>
            </a:endParaRPr>
          </a:p>
          <a:p>
            <a:pPr>
              <a:buNone/>
            </a:pPr>
            <a:r>
              <a:rPr lang="en-US" sz="2000" i="1" smtClean="0">
                <a:solidFill>
                  <a:srgbClr val="7030A0"/>
                </a:solidFill>
              </a:rPr>
              <a:t>    virtual void speak ();</a:t>
            </a:r>
            <a:endParaRPr lang="en-US" sz="2000" smtClean="0">
              <a:solidFill>
                <a:srgbClr val="7030A0"/>
              </a:solidFill>
            </a:endParaRPr>
          </a:p>
          <a:p>
            <a:pPr>
              <a:buNone/>
            </a:pPr>
            <a:r>
              <a:rPr lang="en-US" sz="2000" i="1" smtClean="0">
                <a:solidFill>
                  <a:srgbClr val="7030A0"/>
                </a:solidFill>
              </a:rPr>
              <a:t>};</a:t>
            </a:r>
            <a:endParaRPr lang="en-US" sz="2000" smtClean="0">
              <a:solidFill>
                <a:srgbClr val="7030A0"/>
              </a:solidFill>
            </a:endParaRPr>
          </a:p>
          <a:p>
            <a:pPr>
              <a:buNone/>
            </a:pPr>
            <a:r>
              <a:rPr lang="en-US" sz="2000" i="1" smtClean="0">
                <a:solidFill>
                  <a:srgbClr val="7030A0"/>
                </a:solidFill>
              </a:rPr>
              <a:t> </a:t>
            </a:r>
            <a:endParaRPr lang="en-US" sz="2000" smtClean="0">
              <a:solidFill>
                <a:srgbClr val="7030A0"/>
              </a:solidFill>
            </a:endParaRPr>
          </a:p>
          <a:p>
            <a:pPr>
              <a:buNone/>
            </a:pPr>
            <a:r>
              <a:rPr lang="en-US" sz="2000" i="1" smtClean="0">
                <a:solidFill>
                  <a:srgbClr val="7030A0"/>
                </a:solidFill>
              </a:rPr>
              <a:t>class Cat</a:t>
            </a:r>
            <a:r>
              <a:rPr lang="en-US" sz="2000" b="1" i="1" smtClean="0">
                <a:solidFill>
                  <a:srgbClr val="7030A0"/>
                </a:solidFill>
              </a:rPr>
              <a:t>: public Animal </a:t>
            </a:r>
            <a:r>
              <a:rPr lang="en-US" sz="2000" i="1" smtClean="0">
                <a:solidFill>
                  <a:srgbClr val="7030A0"/>
                </a:solidFill>
              </a:rPr>
              <a:t>{</a:t>
            </a:r>
            <a:endParaRPr lang="en-US" sz="2000" smtClean="0">
              <a:solidFill>
                <a:srgbClr val="7030A0"/>
              </a:solidFill>
            </a:endParaRPr>
          </a:p>
          <a:p>
            <a:pPr>
              <a:buNone/>
            </a:pPr>
            <a:r>
              <a:rPr lang="en-US" sz="2000" i="1" smtClean="0">
                <a:solidFill>
                  <a:srgbClr val="7030A0"/>
                </a:solidFill>
              </a:rPr>
              <a:t>  public:</a:t>
            </a:r>
            <a:endParaRPr lang="en-US" sz="2000" smtClean="0">
              <a:solidFill>
                <a:srgbClr val="7030A0"/>
              </a:solidFill>
            </a:endParaRPr>
          </a:p>
          <a:p>
            <a:pPr>
              <a:buNone/>
            </a:pPr>
            <a:r>
              <a:rPr lang="en-US" sz="2000" i="1" smtClean="0">
                <a:solidFill>
                  <a:srgbClr val="7030A0"/>
                </a:solidFill>
              </a:rPr>
              <a:t>    virtual void speak ();</a:t>
            </a:r>
            <a:endParaRPr lang="en-US" sz="2000" smtClean="0">
              <a:solidFill>
                <a:srgbClr val="7030A0"/>
              </a:solidFill>
            </a:endParaRPr>
          </a:p>
          <a:p>
            <a:pPr>
              <a:buNone/>
            </a:pPr>
            <a:r>
              <a:rPr lang="en-US" sz="2000" i="1" smtClean="0">
                <a:solidFill>
                  <a:srgbClr val="7030A0"/>
                </a:solidFill>
              </a:rPr>
              <a:t>};</a:t>
            </a:r>
            <a:endParaRPr lang="en-US" sz="2000" smtClean="0">
              <a:solidFill>
                <a:srgbClr val="7030A0"/>
              </a:solidFill>
            </a:endParaRPr>
          </a:p>
          <a:p>
            <a:pPr>
              <a:buNone/>
            </a:pPr>
            <a:endParaRPr lang="en-US"/>
          </a:p>
        </p:txBody>
      </p:sp>
      <p:sp>
        <p:nvSpPr>
          <p:cNvPr id="4" name="Tijdelijke aanduiding voor inhoud 2"/>
          <p:cNvSpPr txBox="1">
            <a:spLocks/>
          </p:cNvSpPr>
          <p:nvPr/>
        </p:nvSpPr>
        <p:spPr>
          <a:xfrm>
            <a:off x="683568" y="1916832"/>
            <a:ext cx="2962672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Pct val="95000"/>
              <a:buFont typeface="Wingdings 2"/>
              <a:buNone/>
              <a:tabLst/>
              <a:defRPr/>
            </a:pPr>
            <a:endParaRPr kumimoji="0" lang="en-US" sz="26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7504" y="0"/>
            <a:ext cx="8712968" cy="692696"/>
          </a:xfrm>
        </p:spPr>
        <p:txBody>
          <a:bodyPr>
            <a:normAutofit fontScale="90000"/>
          </a:bodyPr>
          <a:lstStyle/>
          <a:p>
            <a:r>
              <a:rPr lang="en-US" sz="4400" b="1" smtClean="0">
                <a:latin typeface="MV Boli" pitchFamily="2" charset="0"/>
                <a:cs typeface="MV Boli" pitchFamily="2" charset="0"/>
              </a:rPr>
              <a:t>Literate Programming </a:t>
            </a:r>
            <a:r>
              <a:rPr lang="en-US" sz="4000" smtClean="0"/>
              <a:t>(Knuth)    </a:t>
            </a:r>
            <a:r>
              <a:rPr lang="en-US" sz="4900" smtClean="0"/>
              <a:t>.h file</a:t>
            </a:r>
            <a:endParaRPr lang="en-US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0" y="836712"/>
            <a:ext cx="9144000" cy="6165304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US" sz="1600" b="1" i="1" smtClean="0">
                <a:solidFill>
                  <a:srgbClr val="7030A0"/>
                </a:solidFill>
              </a:rPr>
              <a:t>void adminGet (TLocator sourceLocator, TContainerId containerId, bool predicted = false);</a:t>
            </a:r>
            <a:endParaRPr lang="en-US" sz="1600" b="1" smtClean="0">
              <a:solidFill>
                <a:srgbClr val="7030A0"/>
              </a:solidFill>
            </a:endParaRPr>
          </a:p>
          <a:p>
            <a:pPr>
              <a:buNone/>
            </a:pPr>
            <a:r>
              <a:rPr lang="en-US" sz="1600" i="1" smtClean="0">
                <a:solidFill>
                  <a:schemeClr val="bg1">
                    <a:lumMod val="50000"/>
                  </a:schemeClr>
                </a:solidFill>
              </a:rPr>
              <a:t>/*</a:t>
            </a:r>
            <a:endParaRPr lang="en-US" sz="1600" smtClean="0">
              <a:solidFill>
                <a:schemeClr val="bg1">
                  <a:lumMod val="50000"/>
                </a:schemeClr>
              </a:solidFill>
            </a:endParaRPr>
          </a:p>
          <a:p>
            <a:pPr>
              <a:buNone/>
            </a:pPr>
            <a:r>
              <a:rPr lang="en-US" sz="1600" i="1" smtClean="0">
                <a:solidFill>
                  <a:schemeClr val="bg1">
                    <a:lumMod val="50000"/>
                  </a:schemeClr>
                </a:solidFill>
              </a:rPr>
              <a:t>Actions:</a:t>
            </a:r>
            <a:endParaRPr lang="en-US" sz="1600" smtClean="0">
              <a:solidFill>
                <a:schemeClr val="bg1">
                  <a:lumMod val="50000"/>
                </a:schemeClr>
              </a:solidFill>
            </a:endParaRPr>
          </a:p>
          <a:p>
            <a:pPr>
              <a:buNone/>
            </a:pPr>
            <a:r>
              <a:rPr lang="en-US" sz="1600" i="1" smtClean="0">
                <a:solidFill>
                  <a:schemeClr val="bg1">
                    <a:lumMod val="50000"/>
                  </a:schemeClr>
                </a:solidFill>
              </a:rPr>
              <a:t>	If source locator known</a:t>
            </a:r>
            <a:endParaRPr lang="en-US" sz="1600" smtClean="0">
              <a:solidFill>
                <a:schemeClr val="bg1">
                  <a:lumMod val="50000"/>
                </a:schemeClr>
              </a:solidFill>
            </a:endParaRPr>
          </a:p>
          <a:p>
            <a:pPr>
              <a:buNone/>
            </a:pPr>
            <a:r>
              <a:rPr lang="en-US" sz="1600" i="1" smtClean="0">
                <a:solidFill>
                  <a:schemeClr val="bg1">
                    <a:lumMod val="50000"/>
                  </a:schemeClr>
                </a:solidFill>
              </a:rPr>
              <a:t>		If source locator occupied in stackimage</a:t>
            </a:r>
            <a:endParaRPr lang="en-US" sz="1600" smtClean="0">
              <a:solidFill>
                <a:schemeClr val="bg1">
                  <a:lumMod val="50000"/>
                </a:schemeClr>
              </a:solidFill>
            </a:endParaRPr>
          </a:p>
          <a:p>
            <a:pPr>
              <a:buNone/>
            </a:pPr>
            <a:r>
              <a:rPr lang="en-US" sz="1600" i="1" smtClean="0">
                <a:solidFill>
                  <a:schemeClr val="bg1">
                    <a:lumMod val="50000"/>
                  </a:schemeClr>
                </a:solidFill>
              </a:rPr>
              <a:t>			If containerId parameter differs from containerId in stackimage</a:t>
            </a:r>
            <a:endParaRPr lang="en-US" sz="1600" smtClean="0">
              <a:solidFill>
                <a:schemeClr val="bg1">
                  <a:lumMod val="50000"/>
                </a:schemeClr>
              </a:solidFill>
            </a:endParaRPr>
          </a:p>
          <a:p>
            <a:pPr>
              <a:buNone/>
            </a:pPr>
            <a:r>
              <a:rPr lang="en-US" sz="1600" i="1" smtClean="0">
                <a:solidFill>
                  <a:schemeClr val="bg1">
                    <a:lumMod val="50000"/>
                  </a:schemeClr>
                </a:solidFill>
              </a:rPr>
              <a:t>				Report error</a:t>
            </a:r>
            <a:endParaRPr lang="en-US" sz="1600" smtClean="0">
              <a:solidFill>
                <a:schemeClr val="bg1">
                  <a:lumMod val="50000"/>
                </a:schemeClr>
              </a:solidFill>
            </a:endParaRPr>
          </a:p>
          <a:p>
            <a:pPr>
              <a:buNone/>
            </a:pPr>
            <a:r>
              <a:rPr lang="en-US" sz="1600" i="1" smtClean="0">
                <a:solidFill>
                  <a:schemeClr val="bg1">
                    <a:lumMod val="50000"/>
                  </a:schemeClr>
                </a:solidFill>
              </a:rPr>
              <a:t>			Clear source locator</a:t>
            </a:r>
            <a:endParaRPr lang="en-US" sz="1600" smtClean="0">
              <a:solidFill>
                <a:schemeClr val="bg1">
                  <a:lumMod val="50000"/>
                </a:schemeClr>
              </a:solidFill>
            </a:endParaRPr>
          </a:p>
          <a:p>
            <a:pPr>
              <a:buNone/>
            </a:pPr>
            <a:r>
              <a:rPr lang="en-US" sz="1600" i="1" smtClean="0">
                <a:solidFill>
                  <a:schemeClr val="bg1">
                    <a:lumMod val="50000"/>
                  </a:schemeClr>
                </a:solidFill>
              </a:rPr>
              <a:t>		Else</a:t>
            </a:r>
            <a:endParaRPr lang="en-US" sz="1600" smtClean="0">
              <a:solidFill>
                <a:schemeClr val="bg1">
                  <a:lumMod val="50000"/>
                </a:schemeClr>
              </a:solidFill>
            </a:endParaRPr>
          </a:p>
          <a:p>
            <a:pPr>
              <a:buNone/>
            </a:pPr>
            <a:r>
              <a:rPr lang="en-US" sz="1600" i="1" smtClean="0">
                <a:solidFill>
                  <a:schemeClr val="bg1">
                    <a:lumMod val="50000"/>
                  </a:schemeClr>
                </a:solidFill>
              </a:rPr>
              <a:t>			Report error</a:t>
            </a:r>
            <a:endParaRPr lang="en-US" sz="1600" smtClean="0">
              <a:solidFill>
                <a:schemeClr val="bg1">
                  <a:lumMod val="50000"/>
                </a:schemeClr>
              </a:solidFill>
            </a:endParaRPr>
          </a:p>
          <a:p>
            <a:pPr>
              <a:buNone/>
            </a:pPr>
            <a:r>
              <a:rPr lang="en-US" sz="1600" i="1" smtClean="0">
                <a:solidFill>
                  <a:schemeClr val="bg1">
                    <a:lumMod val="50000"/>
                  </a:schemeClr>
                </a:solidFill>
              </a:rPr>
              <a:t>		Call correctStackimage with parameter sourceLocator</a:t>
            </a:r>
            <a:endParaRPr lang="en-US" sz="1600" smtClean="0">
              <a:solidFill>
                <a:schemeClr val="bg1">
                  <a:lumMod val="50000"/>
                </a:schemeClr>
              </a:solidFill>
            </a:endParaRPr>
          </a:p>
          <a:p>
            <a:pPr>
              <a:buNone/>
            </a:pPr>
            <a:r>
              <a:rPr lang="en-US" sz="1600" i="1" smtClean="0">
                <a:solidFill>
                  <a:schemeClr val="bg1">
                    <a:lumMod val="50000"/>
                  </a:schemeClr>
                </a:solidFill>
              </a:rPr>
              <a:t>	Else</a:t>
            </a:r>
            <a:endParaRPr lang="en-US" sz="1600" smtClean="0">
              <a:solidFill>
                <a:schemeClr val="bg1">
                  <a:lumMod val="50000"/>
                </a:schemeClr>
              </a:solidFill>
            </a:endParaRPr>
          </a:p>
          <a:p>
            <a:pPr>
              <a:buNone/>
            </a:pPr>
            <a:r>
              <a:rPr lang="en-US" sz="1600" i="1" smtClean="0">
                <a:solidFill>
                  <a:schemeClr val="bg1">
                    <a:lumMod val="50000"/>
                  </a:schemeClr>
                </a:solidFill>
              </a:rPr>
              <a:t>		Report error</a:t>
            </a:r>
            <a:endParaRPr lang="en-US" sz="1600" smtClean="0">
              <a:solidFill>
                <a:schemeClr val="bg1">
                  <a:lumMod val="50000"/>
                </a:schemeClr>
              </a:solidFill>
            </a:endParaRPr>
          </a:p>
          <a:p>
            <a:pPr>
              <a:buNone/>
            </a:pPr>
            <a:r>
              <a:rPr lang="en-US" sz="1600" i="1" smtClean="0">
                <a:solidFill>
                  <a:schemeClr val="bg1">
                    <a:lumMod val="50000"/>
                  </a:schemeClr>
                </a:solidFill>
              </a:rPr>
              <a:t>	Assign containerId parameter to spreader locator</a:t>
            </a:r>
            <a:endParaRPr lang="en-US" sz="1600" smtClean="0">
              <a:solidFill>
                <a:schemeClr val="bg1">
                  <a:lumMod val="50000"/>
                </a:schemeClr>
              </a:solidFill>
            </a:endParaRPr>
          </a:p>
          <a:p>
            <a:pPr>
              <a:buNone/>
            </a:pPr>
            <a:r>
              <a:rPr lang="en-US" sz="1600" i="1" smtClean="0">
                <a:solidFill>
                  <a:schemeClr val="bg1">
                    <a:lumMod val="50000"/>
                  </a:schemeClr>
                </a:solidFill>
              </a:rPr>
              <a:t>   	Check uniqueness of id of picked up container</a:t>
            </a:r>
            <a:endParaRPr lang="en-US" sz="1600" smtClean="0">
              <a:solidFill>
                <a:schemeClr val="bg1">
                  <a:lumMod val="50000"/>
                </a:schemeClr>
              </a:solidFill>
            </a:endParaRPr>
          </a:p>
          <a:p>
            <a:pPr>
              <a:buNone/>
            </a:pPr>
            <a:r>
              <a:rPr lang="en-US" sz="1600" i="1" smtClean="0">
                <a:solidFill>
                  <a:schemeClr val="bg1">
                    <a:lumMod val="50000"/>
                  </a:schemeClr>
                </a:solidFill>
              </a:rPr>
              <a:t>	If not predicted</a:t>
            </a:r>
            <a:endParaRPr lang="en-US" sz="1600" smtClean="0">
              <a:solidFill>
                <a:schemeClr val="bg1">
                  <a:lumMod val="50000"/>
                </a:schemeClr>
              </a:solidFill>
            </a:endParaRPr>
          </a:p>
          <a:p>
            <a:pPr>
              <a:buNone/>
            </a:pPr>
            <a:r>
              <a:rPr lang="en-US" sz="1600" i="1" smtClean="0">
                <a:solidFill>
                  <a:schemeClr val="bg1">
                    <a:lumMod val="50000"/>
                  </a:schemeClr>
                </a:solidFill>
              </a:rPr>
              <a:t>		Call predictStackImage</a:t>
            </a:r>
            <a:endParaRPr lang="en-US" sz="1600" smtClean="0">
              <a:solidFill>
                <a:schemeClr val="bg1">
                  <a:lumMod val="50000"/>
                </a:schemeClr>
              </a:solidFill>
            </a:endParaRPr>
          </a:p>
          <a:p>
            <a:pPr>
              <a:buNone/>
            </a:pPr>
            <a:r>
              <a:rPr lang="en-US" sz="1600" i="1" smtClean="0">
                <a:solidFill>
                  <a:schemeClr val="bg1">
                    <a:lumMod val="50000"/>
                  </a:schemeClr>
                </a:solidFill>
              </a:rPr>
              <a:t>Remarks:</a:t>
            </a:r>
            <a:endParaRPr lang="en-US" sz="1600" smtClean="0">
              <a:solidFill>
                <a:schemeClr val="bg1">
                  <a:lumMod val="50000"/>
                </a:schemeClr>
              </a:solidFill>
            </a:endParaRPr>
          </a:p>
          <a:p>
            <a:pPr>
              <a:buNone/>
            </a:pPr>
            <a:r>
              <a:rPr lang="en-US" sz="1600" i="1" smtClean="0">
                <a:solidFill>
                  <a:schemeClr val="bg1">
                    <a:lumMod val="50000"/>
                  </a:schemeClr>
                </a:solidFill>
              </a:rPr>
              <a:t>	Error process will asynchroneously prompt crane driver for eventual unknown id's, spreader locator first</a:t>
            </a:r>
            <a:endParaRPr lang="en-US" sz="1600" smtClean="0">
              <a:solidFill>
                <a:schemeClr val="bg1">
                  <a:lumMod val="50000"/>
                </a:schemeClr>
              </a:solidFill>
            </a:endParaRPr>
          </a:p>
          <a:p>
            <a:pPr>
              <a:buNone/>
            </a:pPr>
            <a:r>
              <a:rPr lang="en-US" sz="1600" i="1" smtClean="0">
                <a:solidFill>
                  <a:schemeClr val="bg1">
                    <a:lumMod val="50000"/>
                  </a:schemeClr>
                </a:solidFill>
              </a:rPr>
              <a:t>*/</a:t>
            </a:r>
            <a:endParaRPr 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02894" y="4149080"/>
            <a:ext cx="3741106" cy="15121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7504" y="0"/>
            <a:ext cx="8928992" cy="692696"/>
          </a:xfrm>
        </p:spPr>
        <p:txBody>
          <a:bodyPr>
            <a:normAutofit fontScale="90000"/>
          </a:bodyPr>
          <a:lstStyle/>
          <a:p>
            <a:r>
              <a:rPr lang="en-US" sz="4400" b="1" smtClean="0">
                <a:latin typeface="MV Boli" pitchFamily="2" charset="0"/>
                <a:cs typeface="MV Boli" pitchFamily="2" charset="0"/>
              </a:rPr>
              <a:t>More Literate Programming</a:t>
            </a:r>
            <a:r>
              <a:rPr lang="en-US" sz="4400" smtClean="0">
                <a:latin typeface="MV Boli" pitchFamily="2" charset="0"/>
                <a:cs typeface="MV Boli" pitchFamily="2" charset="0"/>
              </a:rPr>
              <a:t> </a:t>
            </a:r>
            <a:r>
              <a:rPr lang="en-US" smtClean="0"/>
              <a:t>.cpp file</a:t>
            </a:r>
            <a:endParaRPr lang="en-US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79512" y="980728"/>
            <a:ext cx="8964488" cy="5877272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1800" b="1" i="1" smtClean="0">
                <a:solidFill>
                  <a:schemeClr val="accent4">
                    <a:lumMod val="50000"/>
                  </a:schemeClr>
                </a:solidFill>
              </a:rPr>
              <a:t>void adminGet (Locator sourceLocator, ContainerId containerId, bool predicted) {</a:t>
            </a:r>
          </a:p>
          <a:p>
            <a:pPr>
              <a:buNone/>
            </a:pPr>
            <a:r>
              <a:rPr lang="en-US" sz="1800" i="1" smtClean="0">
                <a:solidFill>
                  <a:schemeClr val="bg1">
                    <a:lumMod val="50000"/>
                  </a:schemeClr>
                </a:solidFill>
              </a:rPr>
              <a:t>/*</a:t>
            </a:r>
          </a:p>
          <a:p>
            <a:pPr>
              <a:buNone/>
            </a:pPr>
            <a:r>
              <a:rPr lang="en-US" sz="1800" i="1" smtClean="0">
                <a:solidFill>
                  <a:schemeClr val="bg1">
                    <a:lumMod val="50000"/>
                  </a:schemeClr>
                </a:solidFill>
              </a:rPr>
              <a:t>In the following cases a stored containerId is replaced by a generated one in adminGet:</a:t>
            </a:r>
          </a:p>
          <a:p>
            <a:pPr>
              <a:buNone/>
            </a:pPr>
            <a:r>
              <a:rPr lang="en-US" sz="1800" i="1" smtClean="0">
                <a:solidFill>
                  <a:schemeClr val="bg1">
                    <a:lumMod val="50000"/>
                  </a:schemeClr>
                </a:solidFill>
              </a:rPr>
              <a:t>-  Pickup from import location, that is what the import location is for: generating containers</a:t>
            </a:r>
          </a:p>
          <a:p>
            <a:pPr>
              <a:buNone/>
            </a:pPr>
            <a:r>
              <a:rPr lang="en-US" sz="1800" i="1" smtClean="0">
                <a:solidFill>
                  <a:schemeClr val="bg1">
                    <a:lumMod val="50000"/>
                  </a:schemeClr>
                </a:solidFill>
              </a:rPr>
              <a:t>-  Pickup from an RTS frame, an occupied frame may have been put into place without notice</a:t>
            </a:r>
          </a:p>
          <a:p>
            <a:pPr>
              <a:buNone/>
            </a:pPr>
            <a:r>
              <a:rPr lang="en-US" sz="1800" i="1" smtClean="0">
                <a:solidFill>
                  <a:schemeClr val="bg1">
                    <a:lumMod val="50000"/>
                  </a:schemeClr>
                </a:solidFill>
              </a:rPr>
              <a:t>*/</a:t>
            </a:r>
          </a:p>
          <a:p>
            <a:pPr>
              <a:buNone/>
            </a:pPr>
            <a:r>
              <a:rPr lang="en-US" sz="1800" i="1" smtClean="0">
                <a:solidFill>
                  <a:schemeClr val="accent4">
                    <a:lumMod val="50000"/>
                  </a:schemeClr>
                </a:solidFill>
              </a:rPr>
              <a:t>	</a:t>
            </a:r>
          </a:p>
          <a:p>
            <a:pPr lvl="1">
              <a:buNone/>
            </a:pPr>
            <a:r>
              <a:rPr lang="en-US" sz="1600" i="1" smtClean="0">
                <a:solidFill>
                  <a:schemeClr val="accent4">
                    <a:lumMod val="50000"/>
                  </a:schemeClr>
                </a:solidFill>
              </a:rPr>
              <a:t>int </a:t>
            </a:r>
            <a:r>
              <a:rPr lang="en-US" sz="1600" b="1" i="1" smtClean="0">
                <a:solidFill>
                  <a:srgbClr val="C00000"/>
                </a:solidFill>
              </a:rPr>
              <a:t>maxReasonableNumberOfAttemptsToGenerateUniqueNegativeContainerId</a:t>
            </a:r>
            <a:r>
              <a:rPr lang="en-US" sz="1600" i="1" smtClean="0">
                <a:solidFill>
                  <a:schemeClr val="accent4">
                    <a:lumMod val="50000"/>
                  </a:schemeClr>
                </a:solidFill>
              </a:rPr>
              <a:t> = 1000 * (max</a:t>
            </a:r>
            <a:r>
              <a:rPr lang="en-US" sz="1600" b="1" i="1" smtClean="0">
                <a:solidFill>
                  <a:srgbClr val="C00000"/>
                </a:solidFill>
              </a:rPr>
              <a:t>Nr</a:t>
            </a:r>
            <a:r>
              <a:rPr lang="en-US" sz="1600" i="1" smtClean="0">
                <a:solidFill>
                  <a:schemeClr val="accent4">
                    <a:lumMod val="50000"/>
                  </a:schemeClr>
                </a:solidFill>
              </a:rPr>
              <a:t>OfLocations + max</a:t>
            </a:r>
            <a:r>
              <a:rPr lang="en-US" sz="1600" b="1" i="1" smtClean="0">
                <a:solidFill>
                  <a:srgbClr val="C00000"/>
                </a:solidFill>
              </a:rPr>
              <a:t>Nr</a:t>
            </a:r>
            <a:r>
              <a:rPr lang="en-US" sz="1600" i="1" smtClean="0">
                <a:solidFill>
                  <a:schemeClr val="accent4">
                    <a:lumMod val="50000"/>
                  </a:schemeClr>
                </a:solidFill>
              </a:rPr>
              <a:t>OfTags);</a:t>
            </a:r>
          </a:p>
          <a:p>
            <a:pPr lvl="1">
              <a:buNone/>
            </a:pPr>
            <a:endParaRPr lang="en-US" sz="1600" i="1" smtClean="0">
              <a:solidFill>
                <a:schemeClr val="accent4">
                  <a:lumMod val="50000"/>
                </a:schemeClr>
              </a:solidFill>
            </a:endParaRPr>
          </a:p>
          <a:p>
            <a:pPr lvl="1">
              <a:buNone/>
            </a:pPr>
            <a:r>
              <a:rPr lang="en-US" sz="1600" i="1" smtClean="0">
                <a:solidFill>
                  <a:schemeClr val="accent4">
                    <a:lumMod val="50000"/>
                  </a:schemeClr>
                </a:solidFill>
              </a:rPr>
              <a:t>StateGuard stateGuard;</a:t>
            </a:r>
          </a:p>
          <a:p>
            <a:pPr lvl="1">
              <a:buNone/>
            </a:pPr>
            <a:endParaRPr lang="en-US" sz="1600" i="1" smtClean="0">
              <a:solidFill>
                <a:srgbClr val="C00000"/>
              </a:solidFill>
            </a:endParaRPr>
          </a:p>
          <a:p>
            <a:pPr lvl="1">
              <a:buNone/>
            </a:pPr>
            <a:r>
              <a:rPr lang="en-US" sz="1600" i="1" smtClean="0">
                <a:solidFill>
                  <a:schemeClr val="accent4">
                    <a:lumMod val="50000"/>
                  </a:schemeClr>
                </a:solidFill>
              </a:rPr>
              <a:t>StackImage &amp;stackImage = predicted ? </a:t>
            </a:r>
            <a:r>
              <a:rPr lang="en-US" sz="1600" b="1" i="1" smtClean="0">
                <a:solidFill>
                  <a:srgbClr val="C00000"/>
                </a:solidFill>
              </a:rPr>
              <a:t>ps</a:t>
            </a:r>
            <a:r>
              <a:rPr lang="en-US" sz="1600" i="1" smtClean="0">
                <a:solidFill>
                  <a:schemeClr val="accent4">
                    <a:lumMod val="50000"/>
                  </a:schemeClr>
                </a:solidFill>
              </a:rPr>
              <a:t> : </a:t>
            </a:r>
            <a:r>
              <a:rPr lang="en-US" sz="1600" b="1" i="1" smtClean="0">
                <a:solidFill>
                  <a:srgbClr val="C00000"/>
                </a:solidFill>
              </a:rPr>
              <a:t>as</a:t>
            </a:r>
            <a:r>
              <a:rPr lang="en-US" sz="1600" i="1" smtClean="0">
                <a:solidFill>
                  <a:schemeClr val="accent4">
                    <a:lumMod val="50000"/>
                  </a:schemeClr>
                </a:solidFill>
              </a:rPr>
              <a:t>;</a:t>
            </a:r>
          </a:p>
          <a:p>
            <a:pPr lvl="1">
              <a:buNone/>
            </a:pPr>
            <a:r>
              <a:rPr lang="en-US" sz="1600" i="1" smtClean="0">
                <a:solidFill>
                  <a:schemeClr val="accent4">
                    <a:lumMod val="50000"/>
                  </a:schemeClr>
                </a:solidFill>
              </a:rPr>
              <a:t>stackImage.version++;</a:t>
            </a:r>
          </a:p>
          <a:p>
            <a:pPr lvl="1">
              <a:buNone/>
            </a:pPr>
            <a:r>
              <a:rPr lang="en-US" sz="1600" i="1" smtClean="0">
                <a:solidFill>
                  <a:schemeClr val="accent4">
                    <a:lumMod val="50000"/>
                  </a:schemeClr>
                </a:solidFill>
              </a:rPr>
              <a:t>...</a:t>
            </a:r>
          </a:p>
          <a:p>
            <a:pPr>
              <a:buNone/>
            </a:pPr>
            <a:r>
              <a:rPr lang="en-US" sz="1800" b="1" i="1" smtClean="0">
                <a:solidFill>
                  <a:schemeClr val="accent4">
                    <a:lumMod val="50000"/>
                  </a:schemeClr>
                </a:solidFill>
              </a:rPr>
              <a:t>}</a:t>
            </a:r>
            <a:endParaRPr lang="en-US" sz="1800" b="1" i="1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12160" y="4221088"/>
            <a:ext cx="2542545" cy="35722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an 3"/>
          <p:cNvSpPr/>
          <p:nvPr/>
        </p:nvSpPr>
        <p:spPr>
          <a:xfrm>
            <a:off x="7668344" y="116632"/>
            <a:ext cx="457200" cy="914400"/>
          </a:xfrm>
          <a:prstGeom prst="moon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Wolk 4"/>
          <p:cNvSpPr/>
          <p:nvPr/>
        </p:nvSpPr>
        <p:spPr>
          <a:xfrm>
            <a:off x="7596336" y="476672"/>
            <a:ext cx="1547664" cy="288032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65312"/>
          </a:xfrm>
        </p:spPr>
        <p:txBody>
          <a:bodyPr>
            <a:normAutofit/>
          </a:bodyPr>
          <a:lstStyle/>
          <a:p>
            <a:pPr algn="ctr"/>
            <a:r>
              <a:rPr lang="en-US" sz="3600" b="1" smtClean="0">
                <a:latin typeface="MV Boli" pitchFamily="2" charset="0"/>
                <a:cs typeface="MV Boli" pitchFamily="2" charset="0"/>
              </a:rPr>
              <a:t>L.P. for the service team...</a:t>
            </a:r>
            <a:endParaRPr lang="en-US" sz="3600" b="1">
              <a:latin typeface="MV Boli" pitchFamily="2" charset="0"/>
              <a:cs typeface="MV Boli" pitchFamily="2" charset="0"/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0" y="764704"/>
            <a:ext cx="9144000" cy="6093296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None/>
            </a:pPr>
            <a:r>
              <a:rPr lang="en-US" sz="2000" b="1" i="1" smtClean="0"/>
              <a:t>IF allocationRequest THEN</a:t>
            </a:r>
            <a:r>
              <a:rPr lang="en-US" sz="2000" i="1" smtClean="0"/>
              <a:t>                     </a:t>
            </a:r>
            <a:r>
              <a:rPr lang="en-US" sz="2000" i="1" smtClean="0">
                <a:solidFill>
                  <a:schemeClr val="bg1">
                    <a:lumMod val="50000"/>
                  </a:schemeClr>
                </a:solidFill>
              </a:rPr>
              <a:t>// If there’s an allocation request</a:t>
            </a:r>
          </a:p>
          <a:p>
            <a:pPr marL="514350" indent="-514350">
              <a:buNone/>
            </a:pPr>
            <a:r>
              <a:rPr lang="en-US" sz="2000" i="1" smtClean="0"/>
              <a:t>    </a:t>
            </a:r>
            <a:r>
              <a:rPr lang="en-US" sz="2000" b="1" i="1" smtClean="0">
                <a:solidFill>
                  <a:srgbClr val="C00000"/>
                </a:solidFill>
              </a:rPr>
              <a:t>IF autoControl or holdRoute THEN</a:t>
            </a:r>
            <a:r>
              <a:rPr lang="en-US" sz="2000" i="1" smtClean="0">
                <a:solidFill>
                  <a:srgbClr val="C00000"/>
                </a:solidFill>
              </a:rPr>
              <a:t>  </a:t>
            </a:r>
            <a:r>
              <a:rPr lang="en-US" sz="2000" i="1" smtClean="0">
                <a:solidFill>
                  <a:srgbClr val="FF5050"/>
                </a:solidFill>
              </a:rPr>
              <a:t>//       If the crane already has been allocated</a:t>
            </a:r>
          </a:p>
          <a:p>
            <a:pPr marL="514350" indent="-514350">
              <a:buNone/>
            </a:pPr>
            <a:r>
              <a:rPr lang="en-US" sz="2000" i="1" smtClean="0"/>
              <a:t>        </a:t>
            </a:r>
            <a:r>
              <a:rPr lang="en-US" sz="2000" b="1" i="1" smtClean="0"/>
              <a:t>allocationRefused.latch;</a:t>
            </a:r>
            <a:r>
              <a:rPr lang="en-US" sz="2000" i="1" smtClean="0"/>
              <a:t>                  </a:t>
            </a:r>
            <a:r>
              <a:rPr lang="en-US" sz="2000" i="1" smtClean="0">
                <a:solidFill>
                  <a:schemeClr val="bg1">
                    <a:lumMod val="50000"/>
                  </a:schemeClr>
                </a:solidFill>
              </a:rPr>
              <a:t>//              Report refusal of double allocation</a:t>
            </a:r>
          </a:p>
          <a:p>
            <a:pPr marL="514350" indent="-514350">
              <a:buNone/>
            </a:pPr>
            <a:r>
              <a:rPr lang="en-US" sz="2000" i="1" smtClean="0"/>
              <a:t>    </a:t>
            </a:r>
            <a:r>
              <a:rPr lang="en-US" sz="2000" b="1" i="1" smtClean="0"/>
              <a:t>ELSE</a:t>
            </a:r>
            <a:r>
              <a:rPr lang="en-US" sz="2000" i="1" smtClean="0"/>
              <a:t>                                                            </a:t>
            </a:r>
            <a:r>
              <a:rPr lang="en-US" sz="2000" i="1" smtClean="0">
                <a:solidFill>
                  <a:schemeClr val="bg1">
                    <a:lumMod val="50000"/>
                  </a:schemeClr>
                </a:solidFill>
              </a:rPr>
              <a:t>//       If the crane has not yet been allocated</a:t>
            </a:r>
          </a:p>
          <a:p>
            <a:pPr marL="514350" indent="-514350">
              <a:buNone/>
            </a:pPr>
            <a:r>
              <a:rPr lang="en-US" sz="2000" i="1" smtClean="0"/>
              <a:t>        </a:t>
            </a:r>
            <a:r>
              <a:rPr lang="en-US" sz="2000" b="1" i="1" smtClean="0"/>
              <a:t>allocationAttempt.latch;</a:t>
            </a:r>
            <a:r>
              <a:rPr lang="en-US" sz="2000" i="1" smtClean="0"/>
              <a:t>                 </a:t>
            </a:r>
            <a:r>
              <a:rPr lang="en-US" sz="2000" i="1" smtClean="0">
                <a:solidFill>
                  <a:schemeClr val="bg1">
                    <a:lumMod val="50000"/>
                  </a:schemeClr>
                </a:solidFill>
              </a:rPr>
              <a:t>//              Try to allocate it</a:t>
            </a:r>
          </a:p>
          <a:p>
            <a:pPr marL="514350" indent="-514350">
              <a:buNone/>
            </a:pPr>
            <a:r>
              <a:rPr lang="en-US" sz="2000" i="1" smtClean="0"/>
              <a:t>    </a:t>
            </a:r>
            <a:r>
              <a:rPr lang="en-US" sz="2000" b="1" i="1" smtClean="0"/>
              <a:t>ENDIF</a:t>
            </a:r>
          </a:p>
          <a:p>
            <a:pPr marL="514350" indent="-514350">
              <a:buNone/>
            </a:pPr>
            <a:r>
              <a:rPr lang="en-US" sz="2000" b="1" i="1" smtClean="0"/>
              <a:t>ENDIF</a:t>
            </a:r>
          </a:p>
          <a:p>
            <a:pPr marL="514350" indent="-514350">
              <a:buNone/>
            </a:pPr>
            <a:endParaRPr lang="en-US" sz="2000" i="1" smtClean="0"/>
          </a:p>
          <a:p>
            <a:pPr marL="514350" indent="-514350">
              <a:buNone/>
            </a:pPr>
            <a:r>
              <a:rPr lang="en-US" sz="2000" i="1" smtClean="0">
                <a:solidFill>
                  <a:srgbClr val="7030A0"/>
                </a:solidFill>
              </a:rPr>
              <a:t>#define IF _if (</a:t>
            </a:r>
          </a:p>
          <a:p>
            <a:pPr marL="514350" indent="-514350">
              <a:buNone/>
            </a:pPr>
            <a:r>
              <a:rPr lang="en-US" sz="2000" i="1" smtClean="0">
                <a:solidFill>
                  <a:srgbClr val="7030A0"/>
                </a:solidFill>
              </a:rPr>
              <a:t>#define THEN );</a:t>
            </a:r>
          </a:p>
          <a:p>
            <a:pPr marL="514350" indent="-514350">
              <a:buNone/>
            </a:pPr>
            <a:r>
              <a:rPr lang="en-US" sz="2000" i="1" smtClean="0">
                <a:solidFill>
                  <a:srgbClr val="7030A0"/>
                </a:solidFill>
              </a:rPr>
              <a:t>#define ELSIF _elsif (</a:t>
            </a:r>
          </a:p>
          <a:p>
            <a:pPr marL="514350" indent="-514350">
              <a:buNone/>
            </a:pPr>
            <a:r>
              <a:rPr lang="en-US" sz="2000" i="1" smtClean="0">
                <a:solidFill>
                  <a:srgbClr val="7030A0"/>
                </a:solidFill>
              </a:rPr>
              <a:t>#define ELSE _else ();</a:t>
            </a:r>
          </a:p>
          <a:p>
            <a:pPr marL="514350" indent="-514350">
              <a:buNone/>
            </a:pPr>
            <a:r>
              <a:rPr lang="en-US" sz="2000" i="1" smtClean="0">
                <a:solidFill>
                  <a:srgbClr val="7030A0"/>
                </a:solidFill>
              </a:rPr>
              <a:t>#define ENDIF _endif ();</a:t>
            </a:r>
          </a:p>
          <a:p>
            <a:pPr marL="514350" indent="-514350">
              <a:buNone/>
            </a:pPr>
            <a:endParaRPr lang="en-US" sz="2000" i="1" smtClean="0"/>
          </a:p>
          <a:p>
            <a:pPr marL="514350" indent="-514350">
              <a:buNone/>
            </a:pPr>
            <a:r>
              <a:rPr lang="en-US" sz="2000" i="1" smtClean="0">
                <a:solidFill>
                  <a:schemeClr val="accent4">
                    <a:lumMod val="50000"/>
                  </a:schemeClr>
                </a:solidFill>
              </a:rPr>
              <a:t>inline void _if (int boolExpres) {</a:t>
            </a:r>
          </a:p>
          <a:p>
            <a:pPr marL="514350" indent="-514350">
              <a:buNone/>
            </a:pPr>
            <a:r>
              <a:rPr lang="en-US" sz="2000" i="1" smtClean="0">
                <a:solidFill>
                  <a:schemeClr val="accent4">
                    <a:lumMod val="50000"/>
                  </a:schemeClr>
                </a:solidFill>
              </a:rPr>
              <a:t>   boolLevel++;</a:t>
            </a:r>
          </a:p>
          <a:p>
            <a:pPr marL="514350" indent="-514350">
              <a:buNone/>
            </a:pPr>
            <a:r>
              <a:rPr lang="en-US" sz="2000" i="1" smtClean="0">
                <a:solidFill>
                  <a:schemeClr val="accent4">
                    <a:lumMod val="50000"/>
                  </a:schemeClr>
                </a:solidFill>
              </a:rPr>
              <a:t>   boolContext [boolLevel] = boolContext [boolLevel - 1] &amp;&amp; boolExpres;</a:t>
            </a:r>
          </a:p>
          <a:p>
            <a:pPr marL="514350" indent="-514350">
              <a:buNone/>
            </a:pPr>
            <a:r>
              <a:rPr lang="en-US" sz="2000" i="1" smtClean="0">
                <a:solidFill>
                  <a:schemeClr val="accent4">
                    <a:lumMod val="50000"/>
                  </a:schemeClr>
                </a:solidFill>
              </a:rPr>
              <a:t>   boolMemo [boolLevel] = boolExpres;</a:t>
            </a:r>
          </a:p>
          <a:p>
            <a:pPr marL="514350" indent="-514350">
              <a:buNone/>
            </a:pPr>
            <a:r>
              <a:rPr lang="en-US" sz="2000" smtClean="0">
                <a:solidFill>
                  <a:schemeClr val="accent4">
                    <a:lumMod val="50000"/>
                  </a:schemeClr>
                </a:solidFill>
              </a:rPr>
              <a:t>}</a:t>
            </a:r>
          </a:p>
          <a:p>
            <a:pPr marL="514350" indent="-514350">
              <a:buNone/>
            </a:pPr>
            <a:endParaRPr lang="en-US" sz="2000" smtClean="0"/>
          </a:p>
          <a:p>
            <a:pPr marL="514350" indent="-514350">
              <a:buNone/>
            </a:pPr>
            <a:endParaRPr lang="en-US" sz="2000" smtClean="0"/>
          </a:p>
          <a:p>
            <a:pPr marL="514350" indent="-514350">
              <a:buNone/>
            </a:pPr>
            <a:endParaRPr lang="en-US" sz="2000" smtClean="0"/>
          </a:p>
          <a:p>
            <a:pPr marL="514350" indent="-514350">
              <a:buNone/>
            </a:pPr>
            <a:endParaRPr lang="en-US" sz="2000" smtClean="0"/>
          </a:p>
        </p:txBody>
      </p:sp>
      <p:sp>
        <p:nvSpPr>
          <p:cNvPr id="6" name="Wolk 5"/>
          <p:cNvSpPr/>
          <p:nvPr/>
        </p:nvSpPr>
        <p:spPr>
          <a:xfrm>
            <a:off x="179512" y="116632"/>
            <a:ext cx="1115616" cy="432048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Wolk 6"/>
          <p:cNvSpPr/>
          <p:nvPr/>
        </p:nvSpPr>
        <p:spPr>
          <a:xfrm>
            <a:off x="395536" y="332656"/>
            <a:ext cx="1115616" cy="432048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Wolk 9"/>
          <p:cNvSpPr/>
          <p:nvPr/>
        </p:nvSpPr>
        <p:spPr>
          <a:xfrm>
            <a:off x="8172400" y="116632"/>
            <a:ext cx="1115616" cy="432048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4-puntige ster 10"/>
          <p:cNvSpPr/>
          <p:nvPr/>
        </p:nvSpPr>
        <p:spPr>
          <a:xfrm>
            <a:off x="4788024" y="2924944"/>
            <a:ext cx="914400" cy="914400"/>
          </a:xfrm>
          <a:prstGeom prst="star4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4-puntige ster 11"/>
          <p:cNvSpPr/>
          <p:nvPr/>
        </p:nvSpPr>
        <p:spPr>
          <a:xfrm>
            <a:off x="5724128" y="3573016"/>
            <a:ext cx="504056" cy="648072"/>
          </a:xfrm>
          <a:prstGeom prst="star4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4-puntige ster 12"/>
          <p:cNvSpPr/>
          <p:nvPr/>
        </p:nvSpPr>
        <p:spPr>
          <a:xfrm>
            <a:off x="6516216" y="3717032"/>
            <a:ext cx="504056" cy="576064"/>
          </a:xfrm>
          <a:prstGeom prst="star4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4-puntige ster 13"/>
          <p:cNvSpPr/>
          <p:nvPr/>
        </p:nvSpPr>
        <p:spPr>
          <a:xfrm>
            <a:off x="5076056" y="2708920"/>
            <a:ext cx="914400" cy="914400"/>
          </a:xfrm>
          <a:prstGeom prst="star4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4-puntige ster 14"/>
          <p:cNvSpPr/>
          <p:nvPr/>
        </p:nvSpPr>
        <p:spPr>
          <a:xfrm>
            <a:off x="6804248" y="2996952"/>
            <a:ext cx="576064" cy="648072"/>
          </a:xfrm>
          <a:prstGeom prst="star4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Wolk 15"/>
          <p:cNvSpPr/>
          <p:nvPr/>
        </p:nvSpPr>
        <p:spPr>
          <a:xfrm>
            <a:off x="3131840" y="3356992"/>
            <a:ext cx="5256584" cy="216024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Wolk 16"/>
          <p:cNvSpPr/>
          <p:nvPr/>
        </p:nvSpPr>
        <p:spPr>
          <a:xfrm>
            <a:off x="3887416" y="3789040"/>
            <a:ext cx="5256584" cy="144016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Wolk 17"/>
          <p:cNvSpPr/>
          <p:nvPr/>
        </p:nvSpPr>
        <p:spPr>
          <a:xfrm>
            <a:off x="3491880" y="4005064"/>
            <a:ext cx="5256584" cy="144016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4-puntige ster 18"/>
          <p:cNvSpPr/>
          <p:nvPr/>
        </p:nvSpPr>
        <p:spPr>
          <a:xfrm>
            <a:off x="4716016" y="3933056"/>
            <a:ext cx="720080" cy="648072"/>
          </a:xfrm>
          <a:prstGeom prst="star4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4-puntige ster 19"/>
          <p:cNvSpPr/>
          <p:nvPr/>
        </p:nvSpPr>
        <p:spPr>
          <a:xfrm>
            <a:off x="6516216" y="4365104"/>
            <a:ext cx="576064" cy="504056"/>
          </a:xfrm>
          <a:prstGeom prst="star4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4-puntige ster 20"/>
          <p:cNvSpPr/>
          <p:nvPr/>
        </p:nvSpPr>
        <p:spPr>
          <a:xfrm>
            <a:off x="6660232" y="4509120"/>
            <a:ext cx="576064" cy="504056"/>
          </a:xfrm>
          <a:prstGeom prst="star4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US" i="1" smtClean="0">
                <a:solidFill>
                  <a:schemeClr val="bg1">
                    <a:lumMod val="50000"/>
                  </a:schemeClr>
                </a:solidFill>
              </a:rPr>
              <a:t>// Definition in library module</a:t>
            </a:r>
          </a:p>
          <a:p>
            <a:pPr>
              <a:buNone/>
            </a:pPr>
            <a:r>
              <a:rPr lang="en-US" i="1" smtClean="0">
                <a:solidFill>
                  <a:schemeClr val="accent4">
                    <a:lumMod val="50000"/>
                  </a:schemeClr>
                </a:solidFill>
              </a:rPr>
              <a:t>void greet (int i) {</a:t>
            </a:r>
            <a:endParaRPr lang="en-US" smtClean="0">
              <a:solidFill>
                <a:schemeClr val="accent4">
                  <a:lumMod val="50000"/>
                </a:schemeClr>
              </a:solidFill>
            </a:endParaRPr>
          </a:p>
          <a:p>
            <a:pPr>
              <a:buNone/>
            </a:pPr>
            <a:r>
              <a:rPr lang="en-US" i="1" smtClean="0">
                <a:solidFill>
                  <a:schemeClr val="accent4">
                    <a:lumMod val="50000"/>
                  </a:schemeClr>
                </a:solidFill>
              </a:rPr>
              <a:t>	cout  &lt;&lt;  "Hello, Rotterdam " &lt;&lt; i &lt;&lt; endl () </a:t>
            </a:r>
            <a:endParaRPr lang="en-US" smtClean="0">
              <a:solidFill>
                <a:schemeClr val="accent4">
                  <a:lumMod val="50000"/>
                </a:schemeClr>
              </a:solidFill>
            </a:endParaRPr>
          </a:p>
          <a:p>
            <a:pPr>
              <a:buNone/>
            </a:pPr>
            <a:r>
              <a:rPr lang="en-US" i="1" smtClean="0">
                <a:solidFill>
                  <a:schemeClr val="accent4">
                    <a:lumMod val="50000"/>
                  </a:schemeClr>
                </a:solidFill>
              </a:rPr>
              <a:t>}</a:t>
            </a:r>
            <a:endParaRPr lang="en-US" smtClean="0">
              <a:solidFill>
                <a:schemeClr val="accent4">
                  <a:lumMod val="50000"/>
                </a:schemeClr>
              </a:solidFill>
            </a:endParaRPr>
          </a:p>
          <a:p>
            <a:pPr>
              <a:buNone/>
            </a:pPr>
            <a:endParaRPr lang="en-US" i="1" smtClean="0"/>
          </a:p>
          <a:p>
            <a:pPr>
              <a:buNone/>
            </a:pPr>
            <a:r>
              <a:rPr lang="en-US" i="1" smtClean="0">
                <a:solidFill>
                  <a:schemeClr val="bg1">
                    <a:lumMod val="50000"/>
                  </a:schemeClr>
                </a:solidFill>
              </a:rPr>
              <a:t>// Use in main</a:t>
            </a:r>
          </a:p>
          <a:p>
            <a:pPr>
              <a:buNone/>
            </a:pPr>
            <a:r>
              <a:rPr lang="en-US" i="1" smtClean="0">
                <a:solidFill>
                  <a:schemeClr val="accent1">
                    <a:lumMod val="75000"/>
                  </a:schemeClr>
                </a:solidFill>
              </a:rPr>
              <a:t>if (a &gt; b) {</a:t>
            </a:r>
            <a:endParaRPr lang="en-US" smtClean="0">
              <a:solidFill>
                <a:schemeClr val="accent1">
                  <a:lumMod val="75000"/>
                </a:schemeClr>
              </a:solidFill>
            </a:endParaRPr>
          </a:p>
          <a:p>
            <a:pPr>
              <a:buNone/>
            </a:pPr>
            <a:r>
              <a:rPr lang="en-US" i="1" smtClean="0">
                <a:solidFill>
                  <a:schemeClr val="accent1">
                    <a:lumMod val="75000"/>
                  </a:schemeClr>
                </a:solidFill>
              </a:rPr>
              <a:t>	greet  (3.5)</a:t>
            </a:r>
            <a:endParaRPr lang="en-US" smtClean="0">
              <a:solidFill>
                <a:schemeClr val="accent1">
                  <a:lumMod val="75000"/>
                </a:schemeClr>
              </a:solidFill>
            </a:endParaRPr>
          </a:p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0" y="4437112"/>
            <a:ext cx="1584176" cy="13925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95536" y="476672"/>
            <a:ext cx="8229600" cy="1080120"/>
          </a:xfrm>
        </p:spPr>
        <p:txBody>
          <a:bodyPr>
            <a:normAutofit/>
          </a:bodyPr>
          <a:lstStyle/>
          <a:p>
            <a:pPr algn="ctr"/>
            <a:r>
              <a:rPr lang="en-US" sz="5400" b="1" smtClean="0">
                <a:latin typeface="MV Boli" pitchFamily="2" charset="0"/>
                <a:cs typeface="MV Boli" pitchFamily="2" charset="0"/>
              </a:rPr>
              <a:t>Headers: Why</a:t>
            </a:r>
            <a:endParaRPr lang="en-US" sz="5400" b="1">
              <a:latin typeface="MV Boli" pitchFamily="2" charset="0"/>
              <a:cs typeface="MV Boli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xplosie 2 3"/>
          <p:cNvSpPr/>
          <p:nvPr/>
        </p:nvSpPr>
        <p:spPr>
          <a:xfrm>
            <a:off x="1547664" y="0"/>
            <a:ext cx="3528392" cy="836712"/>
          </a:xfrm>
          <a:prstGeom prst="irregularSeal2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0" y="116632"/>
            <a:ext cx="9144000" cy="648072"/>
          </a:xfrm>
        </p:spPr>
        <p:txBody>
          <a:bodyPr>
            <a:noAutofit/>
          </a:bodyPr>
          <a:lstStyle/>
          <a:p>
            <a:pPr algn="ctr"/>
            <a:r>
              <a:rPr lang="en-US" sz="4000" b="1" smtClean="0">
                <a:latin typeface="MV Boli" pitchFamily="2" charset="0"/>
                <a:cs typeface="MV Boli" pitchFamily="2" charset="0"/>
              </a:rPr>
              <a:t>Constructor</a:t>
            </a:r>
            <a:r>
              <a:rPr lang="en-US" sz="4000" smtClean="0">
                <a:latin typeface="MV Boli" pitchFamily="2" charset="0"/>
                <a:cs typeface="MV Boli" pitchFamily="2" charset="0"/>
              </a:rPr>
              <a:t> overloading</a:t>
            </a:r>
            <a:endParaRPr lang="en-US" sz="4000">
              <a:latin typeface="MV Boli" pitchFamily="2" charset="0"/>
              <a:cs typeface="MV Boli" pitchFamily="2" charset="0"/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0" y="1052736"/>
            <a:ext cx="9144000" cy="6021288"/>
          </a:xfrm>
        </p:spPr>
        <p:txBody>
          <a:bodyPr>
            <a:normAutofit fontScale="92500" lnSpcReduction="10000"/>
          </a:bodyPr>
          <a:lstStyle/>
          <a:p>
            <a:pPr>
              <a:buNone/>
            </a:pPr>
            <a:r>
              <a:rPr lang="en-US" sz="2000" b="1" i="1" smtClean="0">
                <a:solidFill>
                  <a:srgbClr val="7030A0"/>
                </a:solidFill>
              </a:rPr>
              <a:t>class Matrix { </a:t>
            </a:r>
            <a:r>
              <a:rPr lang="en-US" sz="2000" i="1" smtClean="0">
                <a:solidFill>
                  <a:schemeClr val="bg1">
                    <a:lumMod val="50000"/>
                  </a:schemeClr>
                </a:solidFill>
              </a:rPr>
              <a:t>// No constructor declared, still class has constructor Matrix ()</a:t>
            </a:r>
            <a:endParaRPr lang="en-US" i="1" smtClean="0">
              <a:solidFill>
                <a:schemeClr val="bg1">
                  <a:lumMod val="50000"/>
                </a:schemeClr>
              </a:solidFill>
            </a:endParaRPr>
          </a:p>
          <a:p>
            <a:pPr lvl="1">
              <a:buNone/>
            </a:pPr>
            <a:r>
              <a:rPr lang="en-US" sz="2000" b="1" i="1" smtClean="0">
                <a:solidFill>
                  <a:srgbClr val="7030A0"/>
                </a:solidFill>
              </a:rPr>
              <a:t>private:</a:t>
            </a:r>
            <a:endParaRPr lang="en-US" sz="2000" b="1" smtClean="0">
              <a:solidFill>
                <a:srgbClr val="7030A0"/>
              </a:solidFill>
            </a:endParaRPr>
          </a:p>
          <a:p>
            <a:pPr lvl="2">
              <a:buNone/>
            </a:pPr>
            <a:r>
              <a:rPr lang="en-US" sz="2000" b="1" i="1" smtClean="0">
                <a:solidFill>
                  <a:srgbClr val="C00000"/>
                </a:solidFill>
              </a:rPr>
              <a:t>float **</a:t>
            </a:r>
            <a:r>
              <a:rPr lang="en-US" sz="2000" b="1" i="1" smtClean="0">
                <a:solidFill>
                  <a:srgbClr val="7030A0"/>
                </a:solidFill>
              </a:rPr>
              <a:t>contents;</a:t>
            </a:r>
            <a:endParaRPr lang="en-US" sz="2000" b="1" smtClean="0">
              <a:solidFill>
                <a:srgbClr val="7030A0"/>
              </a:solidFill>
            </a:endParaRPr>
          </a:p>
          <a:p>
            <a:pPr>
              <a:buNone/>
            </a:pPr>
            <a:r>
              <a:rPr lang="en-US" sz="2000" b="1" i="1" smtClean="0">
                <a:solidFill>
                  <a:srgbClr val="7030A0"/>
                </a:solidFill>
              </a:rPr>
              <a:t>}</a:t>
            </a:r>
          </a:p>
          <a:p>
            <a:pPr>
              <a:buNone/>
            </a:pPr>
            <a:endParaRPr lang="en-US" sz="2000" smtClean="0"/>
          </a:p>
          <a:p>
            <a:pPr>
              <a:buNone/>
            </a:pPr>
            <a:r>
              <a:rPr lang="en-US" sz="2000" i="1" smtClean="0">
                <a:solidFill>
                  <a:schemeClr val="accent4">
                    <a:lumMod val="50000"/>
                  </a:schemeClr>
                </a:solidFill>
              </a:rPr>
              <a:t>Matrix::</a:t>
            </a:r>
            <a:r>
              <a:rPr lang="en-US" sz="2000" b="1" i="1" smtClean="0">
                <a:solidFill>
                  <a:schemeClr val="accent4">
                    <a:lumMod val="50000"/>
                  </a:schemeClr>
                </a:solidFill>
              </a:rPr>
              <a:t>Matrix (int nrOfRows,int  nrOfColumns, </a:t>
            </a:r>
            <a:r>
              <a:rPr lang="en-US" sz="2000" b="1" i="1" smtClean="0">
                <a:solidFill>
                  <a:srgbClr val="C00000"/>
                </a:solidFill>
              </a:rPr>
              <a:t>float **</a:t>
            </a:r>
            <a:r>
              <a:rPr lang="en-US" sz="2000" b="1" i="1" smtClean="0">
                <a:solidFill>
                  <a:schemeClr val="accent4">
                    <a:lumMod val="50000"/>
                  </a:schemeClr>
                </a:solidFill>
              </a:rPr>
              <a:t>contents) </a:t>
            </a:r>
            <a:r>
              <a:rPr lang="en-US" sz="2000" i="1" smtClean="0">
                <a:solidFill>
                  <a:schemeClr val="accent4">
                    <a:lumMod val="50000"/>
                  </a:schemeClr>
                </a:solidFill>
              </a:rPr>
              <a:t>{...}</a:t>
            </a:r>
          </a:p>
          <a:p>
            <a:pPr>
              <a:buNone/>
            </a:pPr>
            <a:r>
              <a:rPr lang="en-US" sz="2000" i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// Hides Matrix::Matrix () to prevent accidental misconstruction</a:t>
            </a:r>
          </a:p>
          <a:p>
            <a:pPr>
              <a:buNone/>
            </a:pPr>
            <a:endParaRPr lang="en-US" sz="2000" i="1" smtClean="0"/>
          </a:p>
          <a:p>
            <a:pPr>
              <a:buNone/>
            </a:pPr>
            <a:r>
              <a:rPr lang="en-US" sz="2000" i="1" smtClean="0">
                <a:solidFill>
                  <a:schemeClr val="accent4">
                    <a:lumMod val="50000"/>
                  </a:schemeClr>
                </a:solidFill>
              </a:rPr>
              <a:t>Matrix::</a:t>
            </a:r>
            <a:r>
              <a:rPr lang="en-US" sz="2000" b="1" i="1" smtClean="0">
                <a:solidFill>
                  <a:schemeClr val="accent4">
                    <a:lumMod val="50000"/>
                  </a:schemeClr>
                </a:solidFill>
              </a:rPr>
              <a:t>Matrix ()</a:t>
            </a:r>
            <a:r>
              <a:rPr lang="en-US" sz="2000" i="1" smtClean="0">
                <a:solidFill>
                  <a:srgbClr val="C00000"/>
                </a:solidFill>
              </a:rPr>
              <a:t>: Matrix (0, 0, 0) </a:t>
            </a:r>
            <a:r>
              <a:rPr lang="en-US" sz="2000" i="1" smtClean="0">
                <a:solidFill>
                  <a:schemeClr val="accent4">
                    <a:lumMod val="50000"/>
                  </a:schemeClr>
                </a:solidFill>
              </a:rPr>
              <a:t>{</a:t>
            </a:r>
            <a:r>
              <a:rPr lang="en-US" sz="1800" i="1" smtClean="0">
                <a:solidFill>
                  <a:schemeClr val="accent4">
                    <a:lumMod val="50000"/>
                  </a:schemeClr>
                </a:solidFill>
              </a:rPr>
              <a:t>...</a:t>
            </a:r>
            <a:r>
              <a:rPr lang="en-US" sz="2000" i="1" smtClean="0">
                <a:solidFill>
                  <a:schemeClr val="accent4">
                    <a:lumMod val="50000"/>
                  </a:schemeClr>
                </a:solidFill>
              </a:rPr>
              <a:t>}</a:t>
            </a:r>
          </a:p>
          <a:p>
            <a:pPr>
              <a:buNone/>
            </a:pPr>
            <a:r>
              <a:rPr lang="en-US" sz="2000" i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// Matrix () has now been reintroduced, using the Matrix (int, int, int)</a:t>
            </a:r>
          </a:p>
          <a:p>
            <a:pPr>
              <a:buNone/>
            </a:pPr>
            <a:endParaRPr lang="en-US" sz="2000" i="1" smtClean="0"/>
          </a:p>
          <a:p>
            <a:pPr>
              <a:buNone/>
            </a:pPr>
            <a:r>
              <a:rPr lang="en-US" sz="2000" i="1" smtClean="0">
                <a:solidFill>
                  <a:schemeClr val="accent4">
                    <a:lumMod val="50000"/>
                  </a:schemeClr>
                </a:solidFill>
              </a:rPr>
              <a:t>Matrix::</a:t>
            </a:r>
            <a:r>
              <a:rPr lang="en-US" sz="2000" b="1" i="1" smtClean="0">
                <a:solidFill>
                  <a:schemeClr val="accent4">
                    <a:lumMod val="50000"/>
                  </a:schemeClr>
                </a:solidFill>
              </a:rPr>
              <a:t>Matrix (Matrix </a:t>
            </a:r>
            <a:r>
              <a:rPr lang="en-US" sz="2000" b="1" i="1" smtClean="0">
                <a:solidFill>
                  <a:srgbClr val="C00000"/>
                </a:solidFill>
              </a:rPr>
              <a:t>&amp;</a:t>
            </a:r>
            <a:r>
              <a:rPr lang="en-US" sz="2000" b="1" i="1" smtClean="0">
                <a:solidFill>
                  <a:schemeClr val="accent4">
                    <a:lumMod val="50000"/>
                  </a:schemeClr>
                </a:solidFill>
              </a:rPr>
              <a:t>matrix) </a:t>
            </a:r>
            <a:r>
              <a:rPr lang="en-US" sz="2000" i="1" smtClean="0">
                <a:solidFill>
                  <a:schemeClr val="accent4">
                    <a:lumMod val="50000"/>
                  </a:schemeClr>
                </a:solidFill>
              </a:rPr>
              <a:t>{...}</a:t>
            </a:r>
            <a:endParaRPr lang="en-US" sz="2000" smtClean="0">
              <a:solidFill>
                <a:schemeClr val="accent4">
                  <a:lumMod val="50000"/>
                </a:schemeClr>
              </a:solidFill>
            </a:endParaRPr>
          </a:p>
          <a:p>
            <a:pPr>
              <a:buNone/>
            </a:pPr>
            <a:r>
              <a:rPr lang="en-US" sz="2000" i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/* </a:t>
            </a:r>
          </a:p>
          <a:p>
            <a:pPr>
              <a:buNone/>
            </a:pPr>
            <a:r>
              <a:rPr lang="en-US" sz="2000" i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Copy constructor:</a:t>
            </a:r>
            <a:endParaRPr lang="en-US" sz="200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buNone/>
            </a:pPr>
            <a:r>
              <a:rPr lang="en-US" sz="2000" i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-  Allocate dynamic memory for the contents</a:t>
            </a:r>
            <a:endParaRPr lang="en-US" sz="200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buNone/>
            </a:pPr>
            <a:r>
              <a:rPr lang="en-US" sz="2000" i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- Make the contents field of the object under construction point to that memory</a:t>
            </a:r>
            <a:endParaRPr lang="en-US" sz="200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buNone/>
            </a:pPr>
            <a:r>
              <a:rPr lang="en-US" sz="2000" i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-  Copy the contents from the parameter into this dynamic memory</a:t>
            </a:r>
            <a:endParaRPr lang="en-US" sz="200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buNone/>
            </a:pPr>
            <a:r>
              <a:rPr lang="en-US" sz="2000" i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*/</a:t>
            </a:r>
            <a:endParaRPr lang="en-US" sz="200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buNone/>
            </a:pPr>
            <a:endParaRPr lang="en-US" sz="2000" smtClean="0"/>
          </a:p>
          <a:p>
            <a:pPr>
              <a:buNone/>
            </a:pPr>
            <a:endParaRPr lang="en-US" sz="2000" smtClean="0"/>
          </a:p>
          <a:p>
            <a:pPr>
              <a:buNone/>
            </a:pPr>
            <a:endParaRPr lang="en-US" smtClean="0"/>
          </a:p>
          <a:p>
            <a:pPr>
              <a:buNone/>
            </a:pPr>
            <a:endParaRPr lang="en-US"/>
          </a:p>
        </p:txBody>
      </p:sp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274731" y="3284984"/>
            <a:ext cx="1869269" cy="2160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xplosie 2 4"/>
          <p:cNvSpPr/>
          <p:nvPr/>
        </p:nvSpPr>
        <p:spPr>
          <a:xfrm>
            <a:off x="0" y="-99392"/>
            <a:ext cx="3528392" cy="936104"/>
          </a:xfrm>
          <a:prstGeom prst="irregularSeal2">
            <a:avLst/>
          </a:prstGeom>
          <a:solidFill>
            <a:schemeClr val="bg1">
              <a:lumMod val="85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697144" cy="564672"/>
          </a:xfrm>
        </p:spPr>
        <p:txBody>
          <a:bodyPr>
            <a:noAutofit/>
          </a:bodyPr>
          <a:lstStyle/>
          <a:p>
            <a:pPr algn="ctr"/>
            <a:r>
              <a:rPr lang="en-US" sz="4000" b="1" smtClean="0">
                <a:latin typeface="MV Boli" pitchFamily="2" charset="0"/>
                <a:cs typeface="MV Boli" pitchFamily="2" charset="0"/>
              </a:rPr>
              <a:t>Destructors</a:t>
            </a:r>
            <a:r>
              <a:rPr lang="en-US" sz="4000" smtClean="0">
                <a:latin typeface="MV Boli" pitchFamily="2" charset="0"/>
                <a:cs typeface="MV Boli" pitchFamily="2" charset="0"/>
              </a:rPr>
              <a:t> are called automatically</a:t>
            </a:r>
            <a:endParaRPr lang="en-US" sz="4000">
              <a:latin typeface="MV Boli" pitchFamily="2" charset="0"/>
              <a:cs typeface="MV Boli" pitchFamily="2" charset="0"/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0" y="953344"/>
            <a:ext cx="8928992" cy="5904656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mtClean="0"/>
              <a:t>Code in destructors should explicitly release system resources like heap memory, file descriptors and semaphores</a:t>
            </a:r>
          </a:p>
          <a:p>
            <a:pPr>
              <a:buNone/>
            </a:pPr>
            <a:endParaRPr lang="en-US" i="1" smtClean="0"/>
          </a:p>
          <a:p>
            <a:pPr>
              <a:buNone/>
            </a:pPr>
            <a:r>
              <a:rPr lang="en-US" sz="2400" u="sng" smtClean="0"/>
              <a:t>May cause a memory leak in a polymorphic situation:</a:t>
            </a:r>
          </a:p>
          <a:p>
            <a:pPr>
              <a:buNone/>
            </a:pPr>
            <a:endParaRPr lang="en-US" i="1" smtClean="0"/>
          </a:p>
          <a:p>
            <a:pPr>
              <a:buNone/>
            </a:pPr>
            <a:r>
              <a:rPr lang="en-US" sz="3200" i="1" smtClean="0">
                <a:solidFill>
                  <a:schemeClr val="accent4">
                    <a:lumMod val="50000"/>
                  </a:schemeClr>
                </a:solidFill>
              </a:rPr>
              <a:t>Matrix::~Matrix () {...}</a:t>
            </a:r>
          </a:p>
          <a:p>
            <a:pPr>
              <a:buNone/>
            </a:pPr>
            <a:endParaRPr lang="en-US" i="1" smtClean="0"/>
          </a:p>
          <a:p>
            <a:pPr>
              <a:buNone/>
            </a:pPr>
            <a:endParaRPr lang="en-US" smtClean="0"/>
          </a:p>
          <a:p>
            <a:pPr>
              <a:buNone/>
            </a:pPr>
            <a:endParaRPr lang="en-US" smtClean="0"/>
          </a:p>
          <a:p>
            <a:pPr>
              <a:buNone/>
            </a:pPr>
            <a:r>
              <a:rPr lang="en-US" sz="2400" u="sng" smtClean="0"/>
              <a:t>Won’t cause a leak:</a:t>
            </a:r>
          </a:p>
          <a:p>
            <a:pPr>
              <a:buNone/>
            </a:pPr>
            <a:endParaRPr lang="en-US" smtClean="0"/>
          </a:p>
          <a:p>
            <a:pPr>
              <a:buNone/>
            </a:pPr>
            <a:r>
              <a:rPr lang="en-US" sz="3200" i="1" smtClean="0">
                <a:solidFill>
                  <a:srgbClr val="C00000"/>
                </a:solidFill>
              </a:rPr>
              <a:t>virtual</a:t>
            </a:r>
            <a:r>
              <a:rPr lang="en-US" sz="3200" i="1" smtClean="0"/>
              <a:t> </a:t>
            </a:r>
            <a:r>
              <a:rPr lang="en-US" sz="3200" i="1" smtClean="0">
                <a:solidFill>
                  <a:schemeClr val="accent4">
                    <a:lumMod val="50000"/>
                  </a:schemeClr>
                </a:solidFill>
              </a:rPr>
              <a:t>Matrix::~Matrix () {...}</a:t>
            </a:r>
          </a:p>
          <a:p>
            <a:pPr>
              <a:buNone/>
            </a:pPr>
            <a:endParaRPr lang="en-US" i="1" smtClean="0"/>
          </a:p>
          <a:p>
            <a:pPr>
              <a:buNone/>
            </a:pPr>
            <a:endParaRPr lang="en-US" i="1" smtClean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36096" y="3068960"/>
            <a:ext cx="2950244" cy="34229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251520" y="1025352"/>
            <a:ext cx="5112568" cy="5976664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2000" b="1" i="1" smtClean="0">
                <a:solidFill>
                  <a:srgbClr val="7030A0"/>
                </a:solidFill>
              </a:rPr>
              <a:t>&lt;template class Number&gt;</a:t>
            </a:r>
            <a:endParaRPr lang="en-US" sz="2000" b="1" smtClean="0">
              <a:solidFill>
                <a:srgbClr val="7030A0"/>
              </a:solidFill>
            </a:endParaRPr>
          </a:p>
          <a:p>
            <a:pPr>
              <a:buNone/>
            </a:pPr>
            <a:r>
              <a:rPr lang="en-US" sz="2000" b="1" i="1" smtClean="0">
                <a:solidFill>
                  <a:srgbClr val="7030A0"/>
                </a:solidFill>
              </a:rPr>
              <a:t>Number</a:t>
            </a:r>
            <a:r>
              <a:rPr lang="en-US" sz="2000" i="1" smtClean="0">
                <a:solidFill>
                  <a:srgbClr val="7030A0"/>
                </a:solidFill>
              </a:rPr>
              <a:t> add (</a:t>
            </a:r>
            <a:r>
              <a:rPr lang="en-US" sz="2000" b="1" i="1" smtClean="0">
                <a:solidFill>
                  <a:srgbClr val="7030A0"/>
                </a:solidFill>
              </a:rPr>
              <a:t>Number</a:t>
            </a:r>
            <a:r>
              <a:rPr lang="en-US" sz="2000" i="1" smtClean="0">
                <a:solidFill>
                  <a:srgbClr val="7030A0"/>
                </a:solidFill>
              </a:rPr>
              <a:t> n1, </a:t>
            </a:r>
            <a:r>
              <a:rPr lang="en-US" sz="2000" b="1" i="1" smtClean="0">
                <a:solidFill>
                  <a:srgbClr val="7030A0"/>
                </a:solidFill>
              </a:rPr>
              <a:t>Number</a:t>
            </a:r>
            <a:r>
              <a:rPr lang="en-US" sz="2000" i="1" smtClean="0">
                <a:solidFill>
                  <a:srgbClr val="7030A0"/>
                </a:solidFill>
              </a:rPr>
              <a:t> n2) {</a:t>
            </a:r>
            <a:endParaRPr lang="en-US" sz="2000" smtClean="0">
              <a:solidFill>
                <a:srgbClr val="7030A0"/>
              </a:solidFill>
            </a:endParaRPr>
          </a:p>
          <a:p>
            <a:pPr lvl="1">
              <a:buNone/>
            </a:pPr>
            <a:r>
              <a:rPr lang="en-US" sz="1800" i="1" smtClean="0">
                <a:solidFill>
                  <a:srgbClr val="7030A0"/>
                </a:solidFill>
              </a:rPr>
              <a:t>return n1 + n2;</a:t>
            </a:r>
            <a:endParaRPr lang="en-US" sz="1800" smtClean="0">
              <a:solidFill>
                <a:srgbClr val="7030A0"/>
              </a:solidFill>
            </a:endParaRPr>
          </a:p>
          <a:p>
            <a:pPr>
              <a:buNone/>
            </a:pPr>
            <a:r>
              <a:rPr lang="en-US" sz="2000" i="1" smtClean="0">
                <a:solidFill>
                  <a:srgbClr val="7030A0"/>
                </a:solidFill>
              </a:rPr>
              <a:t>}</a:t>
            </a:r>
            <a:endParaRPr lang="en-US" sz="2000" smtClean="0">
              <a:solidFill>
                <a:srgbClr val="7030A0"/>
              </a:solidFill>
            </a:endParaRPr>
          </a:p>
          <a:p>
            <a:pPr>
              <a:buNone/>
            </a:pPr>
            <a:endParaRPr lang="en-US" sz="200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buNone/>
            </a:pPr>
            <a:r>
              <a:rPr lang="en-US" sz="2000" i="1" smtClean="0">
                <a:solidFill>
                  <a:schemeClr val="accent1">
                    <a:lumMod val="50000"/>
                  </a:schemeClr>
                </a:solidFill>
              </a:rPr>
              <a:t>float x = add (3.14, 2.72);</a:t>
            </a:r>
            <a:endParaRPr lang="en-US" sz="2000" smtClean="0">
              <a:solidFill>
                <a:schemeClr val="accent1">
                  <a:lumMod val="50000"/>
                </a:schemeClr>
              </a:solidFill>
            </a:endParaRPr>
          </a:p>
          <a:p>
            <a:pPr>
              <a:buNone/>
            </a:pPr>
            <a:endParaRPr lang="en-US" sz="2000" smtClean="0">
              <a:solidFill>
                <a:schemeClr val="accent1">
                  <a:lumMod val="50000"/>
                </a:schemeClr>
              </a:solidFill>
            </a:endParaRPr>
          </a:p>
          <a:p>
            <a:pPr>
              <a:buNone/>
            </a:pPr>
            <a:endParaRPr lang="en-US" sz="2000" smtClean="0">
              <a:solidFill>
                <a:schemeClr val="accent1">
                  <a:lumMod val="50000"/>
                </a:schemeClr>
              </a:solidFill>
            </a:endParaRPr>
          </a:p>
          <a:p>
            <a:pPr>
              <a:buNone/>
            </a:pPr>
            <a:r>
              <a:rPr lang="en-US" sz="2000" smtClean="0">
                <a:solidFill>
                  <a:schemeClr val="accent1">
                    <a:lumMod val="50000"/>
                  </a:schemeClr>
                </a:solidFill>
              </a:rPr>
              <a:t>   </a:t>
            </a:r>
          </a:p>
          <a:p>
            <a:pPr>
              <a:buNone/>
            </a:pPr>
            <a:r>
              <a:rPr lang="en-US" sz="2000" i="1" smtClean="0">
                <a:solidFill>
                  <a:schemeClr val="accent1">
                    <a:lumMod val="50000"/>
                  </a:schemeClr>
                </a:solidFill>
              </a:rPr>
              <a:t>int x = add (10, 20); </a:t>
            </a:r>
            <a:endParaRPr lang="en-US" sz="2000" smtClean="0">
              <a:solidFill>
                <a:schemeClr val="accent1">
                  <a:lumMod val="50000"/>
                </a:schemeClr>
              </a:solidFill>
            </a:endParaRPr>
          </a:p>
          <a:p>
            <a:pPr>
              <a:buNone/>
            </a:pPr>
            <a:endParaRPr lang="en-US" sz="2000" smtClean="0">
              <a:solidFill>
                <a:schemeClr val="accent1">
                  <a:lumMod val="50000"/>
                </a:schemeClr>
              </a:solidFill>
            </a:endParaRPr>
          </a:p>
          <a:p>
            <a:pPr>
              <a:buNone/>
            </a:pPr>
            <a:endParaRPr lang="en-US" sz="2000" smtClean="0">
              <a:solidFill>
                <a:schemeClr val="accent1">
                  <a:lumMod val="50000"/>
                </a:schemeClr>
              </a:solidFill>
            </a:endParaRPr>
          </a:p>
          <a:p>
            <a:pPr>
              <a:buNone/>
            </a:pPr>
            <a:r>
              <a:rPr lang="en-US" sz="2000" smtClean="0">
                <a:solidFill>
                  <a:schemeClr val="accent1">
                    <a:lumMod val="50000"/>
                  </a:schemeClr>
                </a:solidFill>
              </a:rPr>
              <a:t>  </a:t>
            </a:r>
          </a:p>
          <a:p>
            <a:pPr>
              <a:buNone/>
            </a:pPr>
            <a:r>
              <a:rPr lang="en-US" sz="2000" i="1" smtClean="0">
                <a:solidFill>
                  <a:srgbClr val="FF0000"/>
                </a:solidFill>
              </a:rPr>
              <a:t>string s = add ("fiets" + "pomp")</a:t>
            </a:r>
            <a:endParaRPr lang="en-US" sz="2000" smtClean="0">
              <a:solidFill>
                <a:srgbClr val="FF0000"/>
              </a:solidFill>
            </a:endParaRPr>
          </a:p>
          <a:p>
            <a:pPr>
              <a:buNone/>
            </a:pPr>
            <a:endParaRPr lang="en-US" smtClean="0">
              <a:solidFill>
                <a:srgbClr val="FF0000"/>
              </a:solidFill>
            </a:endParaRPr>
          </a:p>
        </p:txBody>
      </p:sp>
      <p:sp>
        <p:nvSpPr>
          <p:cNvPr id="5" name="Tijdelijke aanduiding voor inhoud 2"/>
          <p:cNvSpPr txBox="1">
            <a:spLocks/>
          </p:cNvSpPr>
          <p:nvPr/>
        </p:nvSpPr>
        <p:spPr>
          <a:xfrm>
            <a:off x="5076056" y="2753544"/>
            <a:ext cx="3888432" cy="4104456"/>
          </a:xfrm>
          <a:prstGeom prst="rect">
            <a:avLst/>
          </a:prstGeom>
        </p:spPr>
        <p:txBody>
          <a:bodyPr vert="horz">
            <a:noAutofit/>
          </a:bodyPr>
          <a:lstStyle/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Pct val="95000"/>
              <a:buFont typeface="Wingdings 2"/>
              <a:buNone/>
              <a:tabLst/>
              <a:defRPr/>
            </a:pPr>
            <a:r>
              <a:rPr kumimoji="0" lang="en-US" sz="2000" b="0" i="1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float add (float n1, float n2) {</a:t>
            </a:r>
            <a:endParaRPr kumimoji="0" lang="en-US" sz="2000" b="0" i="0" u="none" strike="noStrike" kern="1200" cap="none" spc="0" normalizeH="0" baseline="0" noProof="0" smtClean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31520" lvl="1" indent="-274320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None/>
            </a:pPr>
            <a:r>
              <a:rPr kumimoji="0" lang="en-US" sz="2000" b="0" i="1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return n1 + n2;</a:t>
            </a:r>
            <a:endParaRPr kumimoji="0" lang="en-US" sz="2000" b="0" i="0" u="none" strike="noStrike" kern="1200" cap="none" spc="0" normalizeH="0" baseline="0" noProof="0" smtClean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Pct val="95000"/>
              <a:buFont typeface="Wingdings 2"/>
              <a:buNone/>
              <a:tabLst/>
              <a:defRPr/>
            </a:pPr>
            <a:r>
              <a:rPr kumimoji="0" lang="en-US" sz="2000" b="0" i="1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}</a:t>
            </a:r>
            <a:endParaRPr kumimoji="0" lang="en-US" sz="2000" b="0" i="0" u="none" strike="noStrike" kern="1200" cap="none" spc="0" normalizeH="0" baseline="0" noProof="0" smtClean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Pct val="95000"/>
              <a:buFont typeface="Wingdings 2"/>
              <a:buNone/>
              <a:tabLst/>
              <a:defRPr/>
            </a:pPr>
            <a:endParaRPr kumimoji="0" lang="en-US" sz="2000" b="0" i="1" u="none" strike="noStrike" kern="1200" cap="none" spc="0" normalizeH="0" baseline="0" noProof="0" smtClean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Pct val="95000"/>
              <a:buFont typeface="Wingdings 2"/>
              <a:buNone/>
              <a:tabLst/>
              <a:defRPr/>
            </a:pPr>
            <a:r>
              <a:rPr kumimoji="0" lang="en-US" sz="2000" b="0" i="1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int add (int n1, int n2) {</a:t>
            </a:r>
            <a:endParaRPr kumimoji="0" lang="en-US" sz="2000" b="0" i="0" u="none" strike="noStrike" kern="1200" cap="none" spc="0" normalizeH="0" baseline="0" noProof="0" smtClean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31520" lvl="1" indent="-274320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None/>
            </a:pPr>
            <a:r>
              <a:rPr kumimoji="0" lang="en-US" sz="2000" b="0" i="1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return n1 + n2;</a:t>
            </a:r>
            <a:endParaRPr kumimoji="0" lang="en-US" sz="2000" b="0" i="0" u="none" strike="noStrike" kern="1200" cap="none" spc="0" normalizeH="0" baseline="0" noProof="0" smtClean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Pct val="95000"/>
              <a:buFont typeface="Wingdings 2"/>
              <a:buNone/>
              <a:tabLst/>
              <a:defRPr/>
            </a:pPr>
            <a:r>
              <a:rPr kumimoji="0" lang="en-US" sz="2000" b="0" i="1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}</a:t>
            </a:r>
            <a:endParaRPr kumimoji="0" lang="en-US" sz="2000" b="0" i="0" u="none" strike="noStrike" kern="1200" cap="none" spc="0" normalizeH="0" baseline="0" noProof="0" smtClean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Pct val="95000"/>
              <a:buFont typeface="Wingdings 2"/>
              <a:buNone/>
              <a:tabLst/>
              <a:defRPr/>
            </a:pPr>
            <a:endParaRPr kumimoji="0" lang="en-US" sz="2000" b="0" i="0" u="none" strike="noStrike" kern="1200" cap="none" spc="0" normalizeH="0" baseline="0" noProof="0" smtClean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Pct val="95000"/>
              <a:buFont typeface="Wingdings 2"/>
              <a:buNone/>
              <a:tabLst/>
              <a:defRPr/>
            </a:pPr>
            <a:r>
              <a:rPr kumimoji="0" lang="en-US" sz="2000" b="0" i="1" u="none" strike="noStrike" kern="1200" cap="none" spc="0" normalizeH="0" baseline="0" noProof="0" smtClean="0">
                <a:ln>
                  <a:noFill/>
                </a:ln>
                <a:solidFill>
                  <a:srgbClr val="FF505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string add (string n1, string n2) {</a:t>
            </a:r>
            <a:endParaRPr kumimoji="0" lang="en-US" sz="2000" b="0" i="0" u="none" strike="noStrike" kern="1200" cap="none" spc="0" normalizeH="0" baseline="0" noProof="0" smtClean="0">
              <a:ln>
                <a:noFill/>
              </a:ln>
              <a:solidFill>
                <a:srgbClr val="FF505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31520" lvl="1" indent="-274320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None/>
            </a:pPr>
            <a:r>
              <a:rPr kumimoji="0" lang="en-US" sz="2000" b="0" i="1" u="none" strike="noStrike" kern="1200" cap="none" spc="0" normalizeH="0" baseline="0" noProof="0" smtClean="0">
                <a:ln>
                  <a:noFill/>
                </a:ln>
                <a:solidFill>
                  <a:srgbClr val="FF505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return n1 + n2;</a:t>
            </a:r>
            <a:endParaRPr kumimoji="0" lang="en-US" sz="2000" b="0" i="0" u="none" strike="noStrike" kern="1200" cap="none" spc="0" normalizeH="0" baseline="0" noProof="0" smtClean="0">
              <a:ln>
                <a:noFill/>
              </a:ln>
              <a:solidFill>
                <a:srgbClr val="FF505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Pct val="95000"/>
              <a:buFont typeface="Wingdings 2"/>
              <a:buNone/>
              <a:tabLst/>
              <a:defRPr/>
            </a:pPr>
            <a:r>
              <a:rPr kumimoji="0" lang="en-US" sz="2000" b="0" i="1" u="none" strike="noStrike" kern="1200" cap="none" spc="0" normalizeH="0" baseline="0" noProof="0" smtClean="0">
                <a:ln>
                  <a:noFill/>
                </a:ln>
                <a:solidFill>
                  <a:srgbClr val="FF505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}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505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6336704" cy="980728"/>
          </a:xfrm>
        </p:spPr>
        <p:txBody>
          <a:bodyPr>
            <a:normAutofit/>
          </a:bodyPr>
          <a:lstStyle/>
          <a:p>
            <a:r>
              <a:rPr lang="en-US" sz="5400" b="1" smtClean="0">
                <a:latin typeface="MV Boli" pitchFamily="2" charset="0"/>
                <a:cs typeface="MV Boli" pitchFamily="2" charset="0"/>
              </a:rPr>
              <a:t>Function templates</a:t>
            </a:r>
            <a:endParaRPr lang="en-US" b="1"/>
          </a:p>
        </p:txBody>
      </p:sp>
      <p:cxnSp>
        <p:nvCxnSpPr>
          <p:cNvPr id="14" name="Rechte verbindingslijn met pijl 13"/>
          <p:cNvCxnSpPr/>
          <p:nvPr/>
        </p:nvCxnSpPr>
        <p:spPr>
          <a:xfrm>
            <a:off x="2627784" y="1772816"/>
            <a:ext cx="2448272" cy="108012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echte verbindingslijn met pijl 14"/>
          <p:cNvCxnSpPr/>
          <p:nvPr/>
        </p:nvCxnSpPr>
        <p:spPr>
          <a:xfrm>
            <a:off x="2411760" y="1916832"/>
            <a:ext cx="2664296" cy="3744416"/>
          </a:xfrm>
          <a:prstGeom prst="straightConnector1">
            <a:avLst/>
          </a:prstGeom>
          <a:ln w="38100">
            <a:solidFill>
              <a:srgbClr val="FF5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Rechte verbindingslijn met pijl 19"/>
          <p:cNvCxnSpPr/>
          <p:nvPr/>
        </p:nvCxnSpPr>
        <p:spPr>
          <a:xfrm>
            <a:off x="2555776" y="1844824"/>
            <a:ext cx="2520280" cy="2304256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8" name="AutoShape 4" descr="Afbeeldingsresultaat voor generic typ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0" name="AutoShape 6" descr="Afbeeldingsresultaat voor generic typ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2" name="Picture 8" descr="https://i-msdn.sec.s-msft.com/dynimg/IC74627.g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48064" y="764704"/>
            <a:ext cx="3665984" cy="166286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755576" y="908720"/>
            <a:ext cx="7776864" cy="5688632"/>
          </a:xfrm>
        </p:spPr>
        <p:txBody>
          <a:bodyPr>
            <a:normAutofit fontScale="85000" lnSpcReduction="20000"/>
          </a:bodyPr>
          <a:lstStyle/>
          <a:p>
            <a:pPr>
              <a:buNone/>
            </a:pPr>
            <a:r>
              <a:rPr lang="en-US" i="1" smtClean="0">
                <a:solidFill>
                  <a:srgbClr val="7030A0"/>
                </a:solidFill>
              </a:rPr>
              <a:t>template &lt;class  Number&gt;</a:t>
            </a:r>
            <a:endParaRPr lang="en-US" smtClean="0">
              <a:solidFill>
                <a:srgbClr val="7030A0"/>
              </a:solidFill>
            </a:endParaRPr>
          </a:p>
          <a:p>
            <a:pPr>
              <a:buNone/>
            </a:pPr>
            <a:r>
              <a:rPr lang="en-US" i="1" smtClean="0">
                <a:solidFill>
                  <a:srgbClr val="7030A0"/>
                </a:solidFill>
              </a:rPr>
              <a:t>class Complex  {</a:t>
            </a:r>
            <a:endParaRPr lang="en-US" smtClean="0">
              <a:solidFill>
                <a:srgbClr val="7030A0"/>
              </a:solidFill>
            </a:endParaRPr>
          </a:p>
          <a:p>
            <a:pPr lvl="1">
              <a:buNone/>
            </a:pPr>
            <a:r>
              <a:rPr lang="en-US" sz="2800" i="1" smtClean="0">
                <a:solidFill>
                  <a:srgbClr val="7030A0"/>
                </a:solidFill>
              </a:rPr>
              <a:t>public:</a:t>
            </a:r>
            <a:endParaRPr lang="en-US" sz="2800" smtClean="0">
              <a:solidFill>
                <a:srgbClr val="7030A0"/>
              </a:solidFill>
            </a:endParaRPr>
          </a:p>
          <a:p>
            <a:pPr lvl="2">
              <a:buNone/>
            </a:pPr>
            <a:r>
              <a:rPr lang="en-US" sz="2400" i="1" smtClean="0">
                <a:solidFill>
                  <a:srgbClr val="7030A0"/>
                </a:solidFill>
              </a:rPr>
              <a:t>Number realPart;</a:t>
            </a:r>
            <a:endParaRPr lang="en-US" sz="2400" smtClean="0">
              <a:solidFill>
                <a:srgbClr val="7030A0"/>
              </a:solidFill>
            </a:endParaRPr>
          </a:p>
          <a:p>
            <a:pPr lvl="2">
              <a:buNone/>
            </a:pPr>
            <a:r>
              <a:rPr lang="en-US" sz="2400" i="1" smtClean="0">
                <a:solidFill>
                  <a:srgbClr val="7030A0"/>
                </a:solidFill>
              </a:rPr>
              <a:t>Number imaginaryPart;</a:t>
            </a:r>
          </a:p>
          <a:p>
            <a:pPr lvl="2">
              <a:buNone/>
            </a:pPr>
            <a:r>
              <a:rPr lang="en-US" sz="2400" i="1" smtClean="0">
                <a:solidFill>
                  <a:srgbClr val="7030A0"/>
                </a:solidFill>
              </a:rPr>
              <a:t>Number getNorm ();</a:t>
            </a:r>
            <a:endParaRPr lang="en-US" sz="2400" smtClean="0">
              <a:solidFill>
                <a:srgbClr val="7030A0"/>
              </a:solidFill>
            </a:endParaRPr>
          </a:p>
          <a:p>
            <a:pPr>
              <a:buNone/>
            </a:pPr>
            <a:r>
              <a:rPr lang="en-US" i="1" smtClean="0">
                <a:solidFill>
                  <a:srgbClr val="7030A0"/>
                </a:solidFill>
              </a:rPr>
              <a:t>};</a:t>
            </a:r>
            <a:endParaRPr lang="en-US" smtClean="0">
              <a:solidFill>
                <a:srgbClr val="7030A0"/>
              </a:solidFill>
            </a:endParaRPr>
          </a:p>
          <a:p>
            <a:pPr>
              <a:buNone/>
            </a:pPr>
            <a:r>
              <a:rPr lang="en-US" i="1" smtClean="0"/>
              <a:t> </a:t>
            </a:r>
          </a:p>
          <a:p>
            <a:pPr>
              <a:buNone/>
            </a:pPr>
            <a:r>
              <a:rPr lang="en-US" i="1" smtClean="0">
                <a:solidFill>
                  <a:schemeClr val="accent4">
                    <a:lumMod val="50000"/>
                  </a:schemeClr>
                </a:solidFill>
              </a:rPr>
              <a:t>Number Complex &lt;Number&gt;::getNorm () {</a:t>
            </a:r>
          </a:p>
          <a:p>
            <a:pPr lvl="1">
              <a:buNone/>
            </a:pPr>
            <a:r>
              <a:rPr lang="en-US" i="1" smtClean="0">
                <a:solidFill>
                  <a:schemeClr val="accent4">
                    <a:lumMod val="50000"/>
                  </a:schemeClr>
                </a:solidFill>
              </a:rPr>
              <a:t>return sqrt (realPart * realPart + imaginaryPart * imaginaryPart);</a:t>
            </a:r>
          </a:p>
          <a:p>
            <a:pPr>
              <a:buNone/>
            </a:pPr>
            <a:r>
              <a:rPr lang="en-US" i="1" smtClean="0">
                <a:solidFill>
                  <a:schemeClr val="accent4">
                    <a:lumMod val="50000"/>
                  </a:schemeClr>
                </a:solidFill>
              </a:rPr>
              <a:t>}</a:t>
            </a:r>
          </a:p>
          <a:p>
            <a:pPr>
              <a:buNone/>
            </a:pPr>
            <a:endParaRPr lang="en-US" smtClean="0"/>
          </a:p>
          <a:p>
            <a:pPr>
              <a:buNone/>
            </a:pPr>
            <a:r>
              <a:rPr lang="en-US" i="1" smtClean="0">
                <a:solidFill>
                  <a:srgbClr val="002060"/>
                </a:solidFill>
              </a:rPr>
              <a:t>Complex &lt;float&gt; complex1;</a:t>
            </a:r>
            <a:endParaRPr lang="en-US" smtClean="0">
              <a:solidFill>
                <a:srgbClr val="002060"/>
              </a:solidFill>
            </a:endParaRPr>
          </a:p>
          <a:p>
            <a:pPr>
              <a:buNone/>
            </a:pPr>
            <a:r>
              <a:rPr lang="en-US" i="1" smtClean="0">
                <a:solidFill>
                  <a:srgbClr val="002060"/>
                </a:solidFill>
              </a:rPr>
              <a:t>Complex &lt;double&gt; complex2;</a:t>
            </a:r>
            <a:endParaRPr lang="en-US" smtClean="0">
              <a:solidFill>
                <a:srgbClr val="002060"/>
              </a:solidFill>
            </a:endParaRPr>
          </a:p>
          <a:p>
            <a:pPr>
              <a:buNone/>
            </a:pPr>
            <a:r>
              <a:rPr lang="en-US" i="1" smtClean="0">
                <a:solidFill>
                  <a:srgbClr val="002060"/>
                </a:solidFill>
              </a:rPr>
              <a:t> </a:t>
            </a:r>
            <a:r>
              <a:rPr lang="en-US" smtClean="0">
                <a:solidFill>
                  <a:srgbClr val="002060"/>
                </a:solidFill>
              </a:rPr>
              <a:t> </a:t>
            </a:r>
          </a:p>
          <a:p>
            <a:pPr>
              <a:buNone/>
            </a:pPr>
            <a:r>
              <a:rPr lang="en-US" i="1" smtClean="0">
                <a:solidFill>
                  <a:srgbClr val="002060"/>
                </a:solidFill>
              </a:rPr>
              <a:t>typedef Complex &lt;float &gt; FloatComplex;</a:t>
            </a:r>
            <a:endParaRPr lang="en-US" smtClean="0">
              <a:solidFill>
                <a:srgbClr val="002060"/>
              </a:solidFill>
            </a:endParaRPr>
          </a:p>
          <a:p>
            <a:pPr>
              <a:buNone/>
            </a:pPr>
            <a:r>
              <a:rPr lang="en-US" i="1" smtClean="0">
                <a:solidFill>
                  <a:srgbClr val="002060"/>
                </a:solidFill>
              </a:rPr>
              <a:t>FloatComplex complex3;</a:t>
            </a:r>
            <a:endParaRPr lang="en-US">
              <a:solidFill>
                <a:srgbClr val="002060"/>
              </a:solidFill>
            </a:endParaRPr>
          </a:p>
        </p:txBody>
      </p:sp>
      <p:pic>
        <p:nvPicPr>
          <p:cNvPr id="1026" name="Picture 2" descr="Afbeeldingsresultaat voor generic typ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96136" y="980728"/>
            <a:ext cx="2928325" cy="2196244"/>
          </a:xfrm>
          <a:prstGeom prst="rect">
            <a:avLst/>
          </a:prstGeom>
          <a:noFill/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6336704" cy="980728"/>
          </a:xfrm>
        </p:spPr>
        <p:txBody>
          <a:bodyPr>
            <a:normAutofit/>
          </a:bodyPr>
          <a:lstStyle/>
          <a:p>
            <a:r>
              <a:rPr lang="en-US" sz="5400" b="1" smtClean="0">
                <a:latin typeface="MV Boli" pitchFamily="2" charset="0"/>
                <a:cs typeface="MV Boli" pitchFamily="2" charset="0"/>
              </a:rPr>
              <a:t>Class templates</a:t>
            </a:r>
            <a:endParaRPr lang="en-US" b="1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79512" y="1844824"/>
            <a:ext cx="8856984" cy="2016224"/>
          </a:xfrm>
        </p:spPr>
        <p:txBody>
          <a:bodyPr>
            <a:normAutofit fontScale="92500"/>
          </a:bodyPr>
          <a:lstStyle/>
          <a:p>
            <a:pPr>
              <a:buNone/>
            </a:pPr>
            <a:r>
              <a:rPr lang="en-US" b="1" i="1" smtClean="0">
                <a:solidFill>
                  <a:srgbClr val="7030A0"/>
                </a:solidFill>
              </a:rPr>
              <a:t>template &lt;class T&gt;</a:t>
            </a:r>
            <a:endParaRPr lang="en-US" b="1" smtClean="0">
              <a:solidFill>
                <a:srgbClr val="7030A0"/>
              </a:solidFill>
            </a:endParaRPr>
          </a:p>
          <a:p>
            <a:pPr>
              <a:buNone/>
            </a:pPr>
            <a:r>
              <a:rPr lang="en-US" b="1" i="1" smtClean="0">
                <a:solidFill>
                  <a:srgbClr val="7030A0"/>
                </a:solidFill>
              </a:rPr>
              <a:t>Matrix &lt;T&gt;:: Matrix&lt;T&gt; (Matrix&lt;T&gt; &amp;matrix): Matrix &lt;T&gt; () {</a:t>
            </a:r>
            <a:endParaRPr lang="en-US" b="1" smtClean="0">
              <a:solidFill>
                <a:srgbClr val="7030A0"/>
              </a:solidFill>
            </a:endParaRPr>
          </a:p>
          <a:p>
            <a:pPr lvl="1">
              <a:buNone/>
            </a:pPr>
            <a:r>
              <a:rPr lang="en-US" b="1" i="1" smtClean="0">
                <a:solidFill>
                  <a:srgbClr val="7030A0"/>
                </a:solidFill>
              </a:rPr>
              <a:t>...</a:t>
            </a:r>
            <a:endParaRPr lang="en-US" b="1" smtClean="0">
              <a:solidFill>
                <a:srgbClr val="7030A0"/>
              </a:solidFill>
            </a:endParaRPr>
          </a:p>
          <a:p>
            <a:pPr>
              <a:buNone/>
            </a:pPr>
            <a:r>
              <a:rPr lang="en-US" b="1" i="1" smtClean="0">
                <a:solidFill>
                  <a:srgbClr val="7030A0"/>
                </a:solidFill>
              </a:rPr>
              <a:t>}</a:t>
            </a:r>
            <a:endParaRPr lang="en-US" b="1" smtClean="0">
              <a:solidFill>
                <a:srgbClr val="7030A0"/>
              </a:solidFill>
            </a:endParaRPr>
          </a:p>
          <a:p>
            <a:pPr>
              <a:buNone/>
            </a:pPr>
            <a:endParaRPr lang="en-US">
              <a:solidFill>
                <a:srgbClr val="002060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0" y="332656"/>
            <a:ext cx="9144000" cy="836712"/>
          </a:xfrm>
        </p:spPr>
        <p:txBody>
          <a:bodyPr>
            <a:noAutofit/>
          </a:bodyPr>
          <a:lstStyle/>
          <a:p>
            <a:r>
              <a:rPr lang="en-US" sz="4000" b="1" smtClean="0">
                <a:latin typeface="MV Boli" pitchFamily="2" charset="0"/>
                <a:cs typeface="MV Boli" pitchFamily="2" charset="0"/>
              </a:rPr>
              <a:t>Templates: sometimes a mouth full...</a:t>
            </a:r>
            <a:endParaRPr lang="en-US" sz="3600" b="1"/>
          </a:p>
        </p:txBody>
      </p:sp>
      <p:pic>
        <p:nvPicPr>
          <p:cNvPr id="38914" name="Picture 2" descr="Why Are Credit Scores So Confusing?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355976" y="3861048"/>
            <a:ext cx="2960701" cy="187220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23528" y="0"/>
            <a:ext cx="8568952" cy="692696"/>
          </a:xfrm>
        </p:spPr>
        <p:txBody>
          <a:bodyPr>
            <a:normAutofit fontScale="90000"/>
          </a:bodyPr>
          <a:lstStyle/>
          <a:p>
            <a:r>
              <a:rPr lang="en-US" sz="4400" b="1" smtClean="0">
                <a:latin typeface="MV Boli" pitchFamily="2" charset="0"/>
                <a:cs typeface="MV Boli" pitchFamily="2" charset="0"/>
              </a:rPr>
              <a:t>Operator overloading as friend</a:t>
            </a:r>
            <a:endParaRPr lang="en-US" sz="4400" b="1">
              <a:latin typeface="MV Boli" pitchFamily="2" charset="0"/>
              <a:cs typeface="MV Boli" pitchFamily="2" charset="0"/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23528" y="836712"/>
            <a:ext cx="8229600" cy="5616624"/>
          </a:xfrm>
        </p:spPr>
        <p:txBody>
          <a:bodyPr>
            <a:normAutofit fontScale="77500" lnSpcReduction="20000"/>
          </a:bodyPr>
          <a:lstStyle/>
          <a:p>
            <a:pPr>
              <a:buNone/>
            </a:pPr>
            <a:r>
              <a:rPr lang="en-US" i="1" smtClean="0">
                <a:solidFill>
                  <a:srgbClr val="7030A0"/>
                </a:solidFill>
              </a:rPr>
              <a:t>class Matrix {</a:t>
            </a:r>
          </a:p>
          <a:p>
            <a:pPr lvl="1">
              <a:buNone/>
            </a:pPr>
            <a:r>
              <a:rPr lang="en-US" sz="2600" i="1" smtClean="0">
                <a:solidFill>
                  <a:srgbClr val="7030A0"/>
                </a:solidFill>
              </a:rPr>
              <a:t>public:</a:t>
            </a:r>
          </a:p>
          <a:p>
            <a:pPr lvl="1">
              <a:buNone/>
            </a:pPr>
            <a:r>
              <a:rPr lang="en-US" sz="2600" i="1" smtClean="0">
                <a:solidFill>
                  <a:srgbClr val="7030A0"/>
                </a:solidFill>
              </a:rPr>
              <a:t>	Matrix (float scalar);</a:t>
            </a:r>
          </a:p>
          <a:p>
            <a:pPr lvl="2">
              <a:buNone/>
            </a:pPr>
            <a:r>
              <a:rPr lang="en-US" sz="2600" b="1" i="1" smtClean="0">
                <a:solidFill>
                  <a:srgbClr val="7030A0"/>
                </a:solidFill>
              </a:rPr>
              <a:t>friend</a:t>
            </a:r>
            <a:r>
              <a:rPr lang="en-US" sz="2600" i="1" smtClean="0">
                <a:solidFill>
                  <a:srgbClr val="7030A0"/>
                </a:solidFill>
              </a:rPr>
              <a:t> Matrix multiply (Matrix &amp;m1, Matrix &amp;m2);</a:t>
            </a:r>
          </a:p>
          <a:p>
            <a:pPr lvl="2">
              <a:buNone/>
            </a:pPr>
            <a:r>
              <a:rPr lang="en-US" sz="2600" b="1" i="1" smtClean="0">
                <a:solidFill>
                  <a:srgbClr val="7030A0"/>
                </a:solidFill>
              </a:rPr>
              <a:t>friend</a:t>
            </a:r>
            <a:r>
              <a:rPr lang="en-US" sz="2600" i="1" smtClean="0">
                <a:solidFill>
                  <a:srgbClr val="7030A0"/>
                </a:solidFill>
              </a:rPr>
              <a:t> Matrix operator* (Matrix &amp;m1, Matrix &amp;m2);</a:t>
            </a:r>
          </a:p>
          <a:p>
            <a:pPr lvl="1">
              <a:buNone/>
            </a:pPr>
            <a:r>
              <a:rPr lang="en-US" sz="2600" i="1" smtClean="0">
                <a:solidFill>
                  <a:srgbClr val="7030A0"/>
                </a:solidFill>
              </a:rPr>
              <a:t>private:</a:t>
            </a:r>
          </a:p>
          <a:p>
            <a:pPr lvl="2">
              <a:buNone/>
            </a:pPr>
            <a:r>
              <a:rPr lang="en-US" sz="2600" i="1" smtClean="0">
                <a:solidFill>
                  <a:srgbClr val="7030A0"/>
                </a:solidFill>
              </a:rPr>
              <a:t>float ** contents;</a:t>
            </a:r>
          </a:p>
          <a:p>
            <a:pPr>
              <a:buNone/>
            </a:pPr>
            <a:r>
              <a:rPr lang="en-US" i="1" smtClean="0">
                <a:solidFill>
                  <a:srgbClr val="7030A0"/>
                </a:solidFill>
              </a:rPr>
              <a:t>};</a:t>
            </a:r>
          </a:p>
          <a:p>
            <a:pPr>
              <a:buNone/>
            </a:pPr>
            <a:endParaRPr lang="en-US" i="1" smtClean="0">
              <a:solidFill>
                <a:schemeClr val="accent4">
                  <a:lumMod val="50000"/>
                </a:schemeClr>
              </a:solidFill>
            </a:endParaRPr>
          </a:p>
          <a:p>
            <a:pPr>
              <a:buNone/>
            </a:pPr>
            <a:r>
              <a:rPr lang="en-US" i="1" smtClean="0">
                <a:solidFill>
                  <a:schemeClr val="accent4">
                    <a:lumMod val="50000"/>
                  </a:schemeClr>
                </a:solidFill>
              </a:rPr>
              <a:t>Matrix::Matrix  (float scalar)...</a:t>
            </a:r>
          </a:p>
          <a:p>
            <a:pPr>
              <a:buNone/>
            </a:pPr>
            <a:r>
              <a:rPr lang="en-US" i="1" smtClean="0">
                <a:solidFill>
                  <a:schemeClr val="accent4">
                    <a:lumMod val="50000"/>
                  </a:schemeClr>
                </a:solidFill>
              </a:rPr>
              <a:t>Matrix multiply (Matrix &amp;m1, Matrix &amp;m2)...</a:t>
            </a:r>
          </a:p>
          <a:p>
            <a:pPr>
              <a:buNone/>
            </a:pPr>
            <a:r>
              <a:rPr lang="en-US" i="1" smtClean="0">
                <a:solidFill>
                  <a:schemeClr val="accent4">
                    <a:lumMod val="50000"/>
                  </a:schemeClr>
                </a:solidFill>
              </a:rPr>
              <a:t>Matrix operator* (Matrix &amp;m)...</a:t>
            </a:r>
          </a:p>
          <a:p>
            <a:pPr>
              <a:buNone/>
            </a:pPr>
            <a:endParaRPr lang="en-US" smtClean="0"/>
          </a:p>
          <a:p>
            <a:pPr>
              <a:buNone/>
            </a:pPr>
            <a:r>
              <a:rPr lang="en-US" i="1" smtClean="0">
                <a:solidFill>
                  <a:srgbClr val="002060"/>
                </a:solidFill>
              </a:rPr>
              <a:t>m3 = multiply (m1, m2);</a:t>
            </a:r>
          </a:p>
          <a:p>
            <a:pPr>
              <a:buNone/>
            </a:pPr>
            <a:r>
              <a:rPr lang="en-US" i="1" smtClean="0">
                <a:solidFill>
                  <a:srgbClr val="002060"/>
                </a:solidFill>
              </a:rPr>
              <a:t>m3 = operator* (m1, m2);</a:t>
            </a:r>
            <a:endParaRPr lang="en-US" smtClean="0">
              <a:solidFill>
                <a:srgbClr val="002060"/>
              </a:solidFill>
            </a:endParaRPr>
          </a:p>
          <a:p>
            <a:pPr>
              <a:buNone/>
            </a:pPr>
            <a:r>
              <a:rPr lang="en-US" i="1" smtClean="0">
                <a:solidFill>
                  <a:srgbClr val="002060"/>
                </a:solidFill>
              </a:rPr>
              <a:t>m3 = m1 * m2;</a:t>
            </a:r>
          </a:p>
          <a:p>
            <a:pPr>
              <a:buNone/>
            </a:pPr>
            <a:r>
              <a:rPr lang="en-US" i="1" smtClean="0">
                <a:solidFill>
                  <a:srgbClr val="002060"/>
                </a:solidFill>
              </a:rPr>
              <a:t>m3 = m1 * 3;</a:t>
            </a:r>
          </a:p>
          <a:p>
            <a:pPr>
              <a:buNone/>
            </a:pPr>
            <a:r>
              <a:rPr lang="en-US" b="1" i="1" smtClean="0">
                <a:solidFill>
                  <a:srgbClr val="002060"/>
                </a:solidFill>
              </a:rPr>
              <a:t>m3 = 3 * m1;</a:t>
            </a:r>
            <a:endParaRPr lang="en-US" b="1" smtClean="0">
              <a:solidFill>
                <a:srgbClr val="002060"/>
              </a:solidFill>
            </a:endParaRPr>
          </a:p>
          <a:p>
            <a:endParaRPr lang="en-US"/>
          </a:p>
        </p:txBody>
      </p:sp>
      <p:pic>
        <p:nvPicPr>
          <p:cNvPr id="41986" name="Picture 2" descr="Afbeeldingsresultaat voor friend beer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67164" y="2924944"/>
            <a:ext cx="3376836" cy="224713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95536" y="0"/>
            <a:ext cx="8568952" cy="620688"/>
          </a:xfrm>
        </p:spPr>
        <p:txBody>
          <a:bodyPr>
            <a:normAutofit fontScale="90000"/>
          </a:bodyPr>
          <a:lstStyle/>
          <a:p>
            <a:r>
              <a:rPr lang="en-US" sz="4400" b="1" smtClean="0">
                <a:latin typeface="MV Boli" pitchFamily="2" charset="0"/>
                <a:cs typeface="MV Boli" pitchFamily="2" charset="0"/>
              </a:rPr>
              <a:t>Operator overloading as member</a:t>
            </a:r>
            <a:endParaRPr lang="en-US" sz="4400" b="1">
              <a:latin typeface="MV Boli" pitchFamily="2" charset="0"/>
              <a:cs typeface="MV Boli" pitchFamily="2" charset="0"/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79512" y="620688"/>
            <a:ext cx="8229600" cy="6237312"/>
          </a:xfrm>
        </p:spPr>
        <p:txBody>
          <a:bodyPr>
            <a:normAutofit fontScale="92500" lnSpcReduction="10000"/>
          </a:bodyPr>
          <a:lstStyle/>
          <a:p>
            <a:pPr>
              <a:buNone/>
            </a:pPr>
            <a:r>
              <a:rPr lang="en-US" sz="2200" i="1" smtClean="0">
                <a:solidFill>
                  <a:srgbClr val="7030A0"/>
                </a:solidFill>
              </a:rPr>
              <a:t>class Matrix {</a:t>
            </a:r>
          </a:p>
          <a:p>
            <a:pPr lvl="1">
              <a:buNone/>
            </a:pPr>
            <a:r>
              <a:rPr lang="en-US" sz="2200" i="1" smtClean="0">
                <a:solidFill>
                  <a:srgbClr val="7030A0"/>
                </a:solidFill>
              </a:rPr>
              <a:t>public:</a:t>
            </a:r>
          </a:p>
          <a:p>
            <a:pPr lvl="1">
              <a:buNone/>
            </a:pPr>
            <a:r>
              <a:rPr lang="en-US" sz="2200" i="1" smtClean="0">
                <a:solidFill>
                  <a:srgbClr val="7030A0"/>
                </a:solidFill>
              </a:rPr>
              <a:t>	Matrix (float scalar);</a:t>
            </a:r>
          </a:p>
          <a:p>
            <a:pPr lvl="2">
              <a:buNone/>
            </a:pPr>
            <a:r>
              <a:rPr lang="en-US" sz="2200" i="1" smtClean="0">
                <a:solidFill>
                  <a:srgbClr val="7030A0"/>
                </a:solidFill>
              </a:rPr>
              <a:t>Matrix multiply (Matrix &amp;m);</a:t>
            </a:r>
          </a:p>
          <a:p>
            <a:pPr lvl="2">
              <a:buNone/>
            </a:pPr>
            <a:r>
              <a:rPr lang="en-US" sz="2200" i="1" smtClean="0">
                <a:solidFill>
                  <a:srgbClr val="7030A0"/>
                </a:solidFill>
              </a:rPr>
              <a:t>Matrix operator* (Matrix &amp;m);</a:t>
            </a:r>
          </a:p>
          <a:p>
            <a:pPr lvl="1">
              <a:buNone/>
            </a:pPr>
            <a:r>
              <a:rPr lang="en-US" sz="2200" i="1" smtClean="0">
                <a:solidFill>
                  <a:srgbClr val="7030A0"/>
                </a:solidFill>
              </a:rPr>
              <a:t>private:</a:t>
            </a:r>
          </a:p>
          <a:p>
            <a:pPr lvl="2">
              <a:buNone/>
            </a:pPr>
            <a:r>
              <a:rPr lang="en-US" sz="2200" i="1" smtClean="0">
                <a:solidFill>
                  <a:srgbClr val="7030A0"/>
                </a:solidFill>
              </a:rPr>
              <a:t>float ** contents;</a:t>
            </a:r>
          </a:p>
          <a:p>
            <a:pPr>
              <a:buNone/>
            </a:pPr>
            <a:r>
              <a:rPr lang="en-US" sz="2200" i="1" smtClean="0">
                <a:solidFill>
                  <a:srgbClr val="7030A0"/>
                </a:solidFill>
              </a:rPr>
              <a:t>};</a:t>
            </a:r>
          </a:p>
          <a:p>
            <a:pPr>
              <a:buNone/>
            </a:pPr>
            <a:endParaRPr lang="en-US" sz="2200" i="1" smtClean="0"/>
          </a:p>
          <a:p>
            <a:pPr>
              <a:buNone/>
            </a:pPr>
            <a:r>
              <a:rPr lang="en-US" sz="2200" i="1" smtClean="0">
                <a:solidFill>
                  <a:schemeClr val="accent4">
                    <a:lumMod val="50000"/>
                  </a:schemeClr>
                </a:solidFill>
              </a:rPr>
              <a:t>Matrix::Matrix  (float scalar)...</a:t>
            </a:r>
            <a:endParaRPr lang="en-US" sz="2200" i="1" smtClean="0"/>
          </a:p>
          <a:p>
            <a:pPr>
              <a:buNone/>
            </a:pPr>
            <a:r>
              <a:rPr lang="en-US" sz="2200" i="1" smtClean="0">
                <a:solidFill>
                  <a:schemeClr val="accent4">
                    <a:lumMod val="50000"/>
                  </a:schemeClr>
                </a:solidFill>
              </a:rPr>
              <a:t>Matrix </a:t>
            </a:r>
            <a:r>
              <a:rPr lang="en-US" sz="2200" b="1" i="1" smtClean="0">
                <a:solidFill>
                  <a:schemeClr val="accent4">
                    <a:lumMod val="50000"/>
                  </a:schemeClr>
                </a:solidFill>
              </a:rPr>
              <a:t>Matrix::</a:t>
            </a:r>
            <a:r>
              <a:rPr lang="en-US" sz="2200" i="1" smtClean="0">
                <a:solidFill>
                  <a:schemeClr val="accent4">
                    <a:lumMod val="50000"/>
                  </a:schemeClr>
                </a:solidFill>
              </a:rPr>
              <a:t>multiply (Matrix &amp;m)...</a:t>
            </a:r>
          </a:p>
          <a:p>
            <a:pPr>
              <a:buNone/>
            </a:pPr>
            <a:r>
              <a:rPr lang="en-US" sz="2200" i="1" smtClean="0">
                <a:solidFill>
                  <a:schemeClr val="accent4">
                    <a:lumMod val="50000"/>
                  </a:schemeClr>
                </a:solidFill>
              </a:rPr>
              <a:t>Matrix </a:t>
            </a:r>
            <a:r>
              <a:rPr lang="en-US" sz="2200" b="1" i="1" smtClean="0">
                <a:solidFill>
                  <a:schemeClr val="accent4">
                    <a:lumMod val="50000"/>
                  </a:schemeClr>
                </a:solidFill>
              </a:rPr>
              <a:t>Matrix::</a:t>
            </a:r>
            <a:r>
              <a:rPr lang="en-US" sz="2200" i="1" smtClean="0">
                <a:solidFill>
                  <a:schemeClr val="accent4">
                    <a:lumMod val="50000"/>
                  </a:schemeClr>
                </a:solidFill>
              </a:rPr>
              <a:t>operator* (Matrix &amp;m)...</a:t>
            </a:r>
            <a:endParaRPr lang="en-US" sz="2200" smtClean="0">
              <a:solidFill>
                <a:schemeClr val="accent4">
                  <a:lumMod val="50000"/>
                </a:schemeClr>
              </a:solidFill>
            </a:endParaRPr>
          </a:p>
          <a:p>
            <a:pPr>
              <a:buNone/>
            </a:pPr>
            <a:endParaRPr lang="en-US" sz="2200" i="1" smtClean="0"/>
          </a:p>
          <a:p>
            <a:pPr>
              <a:buNone/>
            </a:pPr>
            <a:r>
              <a:rPr lang="en-US" sz="2200" i="1" smtClean="0">
                <a:solidFill>
                  <a:srgbClr val="002060"/>
                </a:solidFill>
              </a:rPr>
              <a:t>m3 = m1.multiply (m2);</a:t>
            </a:r>
          </a:p>
          <a:p>
            <a:pPr>
              <a:buNone/>
            </a:pPr>
            <a:r>
              <a:rPr lang="en-US" sz="2200" i="1" smtClean="0">
                <a:solidFill>
                  <a:srgbClr val="002060"/>
                </a:solidFill>
              </a:rPr>
              <a:t>m3 = m1.operator* (m2);</a:t>
            </a:r>
            <a:endParaRPr lang="en-US" sz="2200" smtClean="0">
              <a:solidFill>
                <a:srgbClr val="002060"/>
              </a:solidFill>
            </a:endParaRPr>
          </a:p>
          <a:p>
            <a:pPr>
              <a:buNone/>
            </a:pPr>
            <a:r>
              <a:rPr lang="en-US" sz="2200" i="1" smtClean="0">
                <a:solidFill>
                  <a:srgbClr val="002060"/>
                </a:solidFill>
              </a:rPr>
              <a:t>m3 = m1 * m2;</a:t>
            </a:r>
          </a:p>
          <a:p>
            <a:pPr>
              <a:buNone/>
            </a:pPr>
            <a:r>
              <a:rPr lang="en-US" sz="2200" i="1" smtClean="0">
                <a:solidFill>
                  <a:srgbClr val="002060"/>
                </a:solidFill>
              </a:rPr>
              <a:t>m3 = m1 * 3;</a:t>
            </a:r>
          </a:p>
          <a:p>
            <a:pPr>
              <a:buNone/>
            </a:pPr>
            <a:r>
              <a:rPr lang="en-US" sz="2200" b="1" i="1" smtClean="0">
                <a:solidFill>
                  <a:srgbClr val="FF0000"/>
                </a:solidFill>
              </a:rPr>
              <a:t>m3 = 3 * m1</a:t>
            </a:r>
            <a:r>
              <a:rPr lang="en-US" sz="2200" i="1" smtClean="0">
                <a:solidFill>
                  <a:srgbClr val="FF0000"/>
                </a:solidFill>
              </a:rPr>
              <a:t>;</a:t>
            </a:r>
            <a:endParaRPr lang="en-US" sz="2200" smtClean="0">
              <a:solidFill>
                <a:srgbClr val="FF0000"/>
              </a:solidFill>
            </a:endParaRPr>
          </a:p>
          <a:p>
            <a:endParaRPr lang="en-US"/>
          </a:p>
        </p:txBody>
      </p:sp>
      <p:pic>
        <p:nvPicPr>
          <p:cNvPr id="40962" name="Picture 2" descr="Members Only ABC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04048" y="3005592"/>
            <a:ext cx="4139952" cy="2318374"/>
          </a:xfrm>
          <a:prstGeom prst="rect">
            <a:avLst/>
          </a:prstGeom>
          <a:noFill/>
        </p:spPr>
      </p:pic>
      <p:cxnSp>
        <p:nvCxnSpPr>
          <p:cNvPr id="6" name="Rechte verbindingslijn 5"/>
          <p:cNvCxnSpPr/>
          <p:nvPr/>
        </p:nvCxnSpPr>
        <p:spPr>
          <a:xfrm>
            <a:off x="251520" y="6525344"/>
            <a:ext cx="1368152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48064" y="620688"/>
            <a:ext cx="2244849" cy="30963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23528" y="0"/>
            <a:ext cx="8568952" cy="620688"/>
          </a:xfrm>
        </p:spPr>
        <p:txBody>
          <a:bodyPr>
            <a:noAutofit/>
          </a:bodyPr>
          <a:lstStyle/>
          <a:p>
            <a:r>
              <a:rPr lang="en-US" sz="3200" b="1" smtClean="0">
                <a:latin typeface="MV Boli" pitchFamily="2" charset="0"/>
                <a:cs typeface="MV Boli" pitchFamily="2" charset="0"/>
              </a:rPr>
              <a:t>Operator overloading and performance 1</a:t>
            </a:r>
            <a:endParaRPr lang="en-US" sz="3200" b="1">
              <a:latin typeface="MV Boli" pitchFamily="2" charset="0"/>
              <a:cs typeface="MV Boli" pitchFamily="2" charset="0"/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683568" y="1457400"/>
            <a:ext cx="7272808" cy="5400600"/>
          </a:xfrm>
        </p:spPr>
        <p:txBody>
          <a:bodyPr>
            <a:normAutofit fontScale="92500" lnSpcReduction="20000"/>
          </a:bodyPr>
          <a:lstStyle/>
          <a:p>
            <a:pPr>
              <a:buNone/>
            </a:pPr>
            <a:r>
              <a:rPr lang="en-US" i="1" smtClean="0">
                <a:solidFill>
                  <a:srgbClr val="FF0000"/>
                </a:solidFill>
              </a:rPr>
              <a:t>Matrix operator* (</a:t>
            </a:r>
          </a:p>
          <a:p>
            <a:pPr lvl="1">
              <a:buNone/>
            </a:pPr>
            <a:r>
              <a:rPr lang="en-US" i="1" smtClean="0">
                <a:solidFill>
                  <a:srgbClr val="FF0000"/>
                </a:solidFill>
              </a:rPr>
              <a:t>Matrix &amp;operand1,</a:t>
            </a:r>
          </a:p>
          <a:p>
            <a:pPr lvl="1">
              <a:buNone/>
            </a:pPr>
            <a:r>
              <a:rPr lang="en-US" i="1" smtClean="0">
                <a:solidFill>
                  <a:srgbClr val="FF0000"/>
                </a:solidFill>
              </a:rPr>
              <a:t>Matrix &amp;operand2</a:t>
            </a:r>
          </a:p>
          <a:p>
            <a:pPr>
              <a:buNone/>
            </a:pPr>
            <a:r>
              <a:rPr lang="en-US" i="1" smtClean="0">
                <a:solidFill>
                  <a:srgbClr val="FF0000"/>
                </a:solidFill>
              </a:rPr>
              <a:t>);</a:t>
            </a:r>
          </a:p>
          <a:p>
            <a:pPr>
              <a:buNone/>
            </a:pPr>
            <a:endParaRPr lang="en-US" i="1" smtClean="0">
              <a:solidFill>
                <a:srgbClr val="7030A0"/>
              </a:solidFill>
            </a:endParaRPr>
          </a:p>
          <a:p>
            <a:pPr>
              <a:buNone/>
            </a:pPr>
            <a:r>
              <a:rPr lang="en-US" i="1" smtClean="0">
                <a:solidFill>
                  <a:srgbClr val="FC7404"/>
                </a:solidFill>
              </a:rPr>
              <a:t>Matrix &amp;operator* (</a:t>
            </a:r>
          </a:p>
          <a:p>
            <a:pPr lvl="1">
              <a:buNone/>
            </a:pPr>
            <a:r>
              <a:rPr lang="en-US" i="1" smtClean="0">
                <a:solidFill>
                  <a:srgbClr val="FC7404"/>
                </a:solidFill>
              </a:rPr>
              <a:t>Matrix &amp;operand1,</a:t>
            </a:r>
          </a:p>
          <a:p>
            <a:pPr lvl="1">
              <a:buNone/>
            </a:pPr>
            <a:r>
              <a:rPr lang="en-US" i="1" smtClean="0">
                <a:solidFill>
                  <a:srgbClr val="FC7404"/>
                </a:solidFill>
              </a:rPr>
              <a:t>Matrix &amp;operand2</a:t>
            </a:r>
          </a:p>
          <a:p>
            <a:pPr>
              <a:buNone/>
            </a:pPr>
            <a:r>
              <a:rPr lang="en-US" i="1" smtClean="0">
                <a:solidFill>
                  <a:srgbClr val="FC7404"/>
                </a:solidFill>
              </a:rPr>
              <a:t>);</a:t>
            </a:r>
          </a:p>
          <a:p>
            <a:pPr>
              <a:buNone/>
            </a:pPr>
            <a:endParaRPr lang="en-US" i="1" smtClean="0">
              <a:solidFill>
                <a:srgbClr val="7030A0"/>
              </a:solidFill>
            </a:endParaRPr>
          </a:p>
          <a:p>
            <a:pPr>
              <a:buNone/>
            </a:pPr>
            <a:r>
              <a:rPr lang="en-US" i="1" smtClean="0">
                <a:solidFill>
                  <a:schemeClr val="accent4">
                    <a:lumMod val="50000"/>
                  </a:schemeClr>
                </a:solidFill>
              </a:rPr>
              <a:t>void multiply (</a:t>
            </a:r>
          </a:p>
          <a:p>
            <a:pPr lvl="1">
              <a:buNone/>
            </a:pPr>
            <a:r>
              <a:rPr lang="en-US" i="1" smtClean="0">
                <a:solidFill>
                  <a:schemeClr val="accent4">
                    <a:lumMod val="50000"/>
                  </a:schemeClr>
                </a:solidFill>
              </a:rPr>
              <a:t>Matrix &amp;result,</a:t>
            </a:r>
          </a:p>
          <a:p>
            <a:pPr lvl="1">
              <a:buNone/>
            </a:pPr>
            <a:r>
              <a:rPr lang="en-US" i="1" smtClean="0">
                <a:solidFill>
                  <a:schemeClr val="accent4">
                    <a:lumMod val="50000"/>
                  </a:schemeClr>
                </a:solidFill>
              </a:rPr>
              <a:t>Matrix &amp;operand1,</a:t>
            </a:r>
          </a:p>
          <a:p>
            <a:pPr lvl="1">
              <a:buNone/>
            </a:pPr>
            <a:r>
              <a:rPr lang="en-US" i="1" smtClean="0">
                <a:solidFill>
                  <a:schemeClr val="accent4">
                    <a:lumMod val="50000"/>
                  </a:schemeClr>
                </a:solidFill>
              </a:rPr>
              <a:t>Matrix &amp;operand2</a:t>
            </a:r>
          </a:p>
          <a:p>
            <a:pPr>
              <a:buNone/>
            </a:pPr>
            <a:r>
              <a:rPr lang="en-US" i="1" smtClean="0">
                <a:solidFill>
                  <a:schemeClr val="accent4">
                    <a:lumMod val="50000"/>
                  </a:schemeClr>
                </a:solidFill>
              </a:rPr>
              <a:t>);</a:t>
            </a:r>
            <a:endParaRPr lang="en-US" smtClean="0">
              <a:solidFill>
                <a:schemeClr val="accent4">
                  <a:lumMod val="50000"/>
                </a:schemeClr>
              </a:solidFill>
            </a:endParaRPr>
          </a:p>
          <a:p>
            <a:endParaRPr lang="en-US"/>
          </a:p>
        </p:txBody>
      </p:sp>
      <p:pic>
        <p:nvPicPr>
          <p:cNvPr id="43035" name="Picture 2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63888" y="3068960"/>
            <a:ext cx="2864126" cy="18722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3036" name="Picture 28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355976" y="4869160"/>
            <a:ext cx="2800350" cy="1628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51520" y="0"/>
            <a:ext cx="8568952" cy="980728"/>
          </a:xfrm>
        </p:spPr>
        <p:txBody>
          <a:bodyPr>
            <a:normAutofit fontScale="90000"/>
          </a:bodyPr>
          <a:lstStyle/>
          <a:p>
            <a:r>
              <a:rPr lang="en-US" sz="3600" b="1" smtClean="0">
                <a:latin typeface="MV Boli" pitchFamily="2" charset="0"/>
                <a:cs typeface="MV Boli" pitchFamily="2" charset="0"/>
              </a:rPr>
              <a:t>Operator overloading and performance 2</a:t>
            </a:r>
            <a:br>
              <a:rPr lang="en-US" sz="3600" b="1" smtClean="0">
                <a:latin typeface="MV Boli" pitchFamily="2" charset="0"/>
                <a:cs typeface="MV Boli" pitchFamily="2" charset="0"/>
              </a:rPr>
            </a:br>
            <a:r>
              <a:rPr lang="en-US" sz="3100" smtClean="0">
                <a:latin typeface="MV Boli" pitchFamily="2" charset="0"/>
                <a:cs typeface="MV Boli" pitchFamily="2" charset="0"/>
              </a:rPr>
              <a:t>Transferring ownership with rvalue refs</a:t>
            </a:r>
            <a:endParaRPr lang="en-US" sz="3600" b="1">
              <a:latin typeface="MV Boli" pitchFamily="2" charset="0"/>
              <a:cs typeface="MV Boli" pitchFamily="2" charset="0"/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0" y="2636912"/>
            <a:ext cx="9144000" cy="4221088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2400" i="1" smtClean="0">
                <a:solidFill>
                  <a:srgbClr val="7030A0"/>
                </a:solidFill>
              </a:rPr>
              <a:t>Matrix::Matrix (Matrix</a:t>
            </a:r>
            <a:r>
              <a:rPr lang="en-US" sz="2400" b="1" i="1" smtClean="0">
                <a:solidFill>
                  <a:srgbClr val="7030A0"/>
                </a:solidFill>
              </a:rPr>
              <a:t>&amp;&amp;</a:t>
            </a:r>
            <a:r>
              <a:rPr lang="en-US" sz="2400" i="1" smtClean="0">
                <a:solidFill>
                  <a:srgbClr val="7030A0"/>
                </a:solidFill>
              </a:rPr>
              <a:t> matrix) : contents (matrix.contents) { matrix.contents = nullptr;</a:t>
            </a:r>
          </a:p>
          <a:p>
            <a:pPr>
              <a:buNone/>
            </a:pPr>
            <a:r>
              <a:rPr lang="en-US" sz="2000" i="1" smtClean="0">
                <a:solidFill>
                  <a:srgbClr val="7030A0"/>
                </a:solidFill>
              </a:rPr>
              <a:t>}</a:t>
            </a:r>
          </a:p>
          <a:p>
            <a:pPr>
              <a:buNone/>
            </a:pPr>
            <a:endParaRPr lang="en-US" sz="2000" i="1" smtClean="0">
              <a:solidFill>
                <a:srgbClr val="7030A0"/>
              </a:solidFill>
            </a:endParaRPr>
          </a:p>
          <a:p>
            <a:pPr>
              <a:buNone/>
            </a:pPr>
            <a:r>
              <a:rPr lang="en-US" sz="2400" i="1" smtClean="0">
                <a:solidFill>
                  <a:srgbClr val="7030A0"/>
                </a:solidFill>
              </a:rPr>
              <a:t>Matrix &amp; operator= (Matrix </a:t>
            </a:r>
            <a:r>
              <a:rPr lang="en-US" sz="2400" b="1" i="1" smtClean="0">
                <a:solidFill>
                  <a:srgbClr val="7030A0"/>
                </a:solidFill>
              </a:rPr>
              <a:t>&amp;&amp;</a:t>
            </a:r>
            <a:r>
              <a:rPr lang="en-US" sz="2400" i="1" smtClean="0">
                <a:solidFill>
                  <a:srgbClr val="7030A0"/>
                </a:solidFill>
              </a:rPr>
              <a:t> mat) {</a:t>
            </a:r>
          </a:p>
          <a:p>
            <a:pPr lvl="1">
              <a:buNone/>
            </a:pPr>
            <a:r>
              <a:rPr lang="en-US" i="1" smtClean="0">
                <a:solidFill>
                  <a:srgbClr val="7030A0"/>
                </a:solidFill>
              </a:rPr>
              <a:t>delete  [] contents;</a:t>
            </a:r>
          </a:p>
          <a:p>
            <a:pPr lvl="1">
              <a:buNone/>
            </a:pPr>
            <a:r>
              <a:rPr lang="en-US" i="1" smtClean="0">
                <a:solidFill>
                  <a:srgbClr val="7030A0"/>
                </a:solidFill>
              </a:rPr>
              <a:t>contents = matrix.contents;</a:t>
            </a:r>
          </a:p>
          <a:p>
            <a:pPr lvl="1">
              <a:buNone/>
            </a:pPr>
            <a:r>
              <a:rPr lang="en-US" i="1" smtClean="0">
                <a:solidFill>
                  <a:srgbClr val="7030A0"/>
                </a:solidFill>
              </a:rPr>
              <a:t>matrix.contents = nullptr;</a:t>
            </a:r>
          </a:p>
          <a:p>
            <a:pPr lvl="1">
              <a:buNone/>
            </a:pPr>
            <a:r>
              <a:rPr lang="en-US" i="1" smtClean="0">
                <a:solidFill>
                  <a:srgbClr val="7030A0"/>
                </a:solidFill>
              </a:rPr>
              <a:t>return *this;</a:t>
            </a:r>
          </a:p>
          <a:p>
            <a:pPr>
              <a:buNone/>
            </a:pPr>
            <a:r>
              <a:rPr lang="en-US" sz="2400" i="1" smtClean="0">
                <a:solidFill>
                  <a:srgbClr val="7030A0"/>
                </a:solidFill>
              </a:rPr>
              <a:t>}</a:t>
            </a:r>
          </a:p>
          <a:p>
            <a:pPr>
              <a:buNone/>
            </a:pPr>
            <a:endParaRPr lang="en-US" sz="2400" smtClean="0"/>
          </a:p>
          <a:p>
            <a:pPr>
              <a:buNone/>
            </a:pPr>
            <a:endParaRPr lang="en-US" sz="280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79712" y="1124744"/>
            <a:ext cx="4895850" cy="1440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23528" y="0"/>
            <a:ext cx="8568952" cy="692696"/>
          </a:xfrm>
        </p:spPr>
        <p:txBody>
          <a:bodyPr>
            <a:noAutofit/>
          </a:bodyPr>
          <a:lstStyle/>
          <a:p>
            <a:r>
              <a:rPr lang="en-US" sz="4400" b="1" smtClean="0">
                <a:latin typeface="MV Boli" pitchFamily="2" charset="0"/>
                <a:cs typeface="MV Boli" pitchFamily="2" charset="0"/>
              </a:rPr>
              <a:t>Some special operators</a:t>
            </a:r>
            <a:endParaRPr lang="en-US" sz="4400" b="1">
              <a:latin typeface="MV Boli" pitchFamily="2" charset="0"/>
              <a:cs typeface="MV Boli" pitchFamily="2" charset="0"/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23528" y="809328"/>
            <a:ext cx="8496944" cy="6048672"/>
          </a:xfrm>
        </p:spPr>
        <p:txBody>
          <a:bodyPr>
            <a:normAutofit fontScale="85000" lnSpcReduction="20000"/>
          </a:bodyPr>
          <a:lstStyle/>
          <a:p>
            <a:pPr>
              <a:buNone/>
            </a:pPr>
            <a:r>
              <a:rPr lang="en-US" b="1" i="1" smtClean="0">
                <a:solidFill>
                  <a:srgbClr val="7030A0"/>
                </a:solidFill>
              </a:rPr>
              <a:t>Matrix </a:t>
            </a:r>
            <a:r>
              <a:rPr lang="en-US" sz="3500" b="1" i="1" smtClean="0">
                <a:solidFill>
                  <a:srgbClr val="7030A0"/>
                </a:solidFill>
              </a:rPr>
              <a:t>&amp;</a:t>
            </a:r>
            <a:r>
              <a:rPr lang="en-US" i="1" smtClean="0">
                <a:solidFill>
                  <a:srgbClr val="7030A0"/>
                </a:solidFill>
              </a:rPr>
              <a:t>Matrix::</a:t>
            </a:r>
            <a:r>
              <a:rPr lang="en-US" b="1" i="1" smtClean="0">
                <a:solidFill>
                  <a:srgbClr val="7030A0"/>
                </a:solidFill>
              </a:rPr>
              <a:t>operator</a:t>
            </a:r>
            <a:r>
              <a:rPr lang="en-US" sz="4100" b="1" i="1" smtClean="0">
                <a:solidFill>
                  <a:srgbClr val="7030A0"/>
                </a:solidFill>
              </a:rPr>
              <a:t>=</a:t>
            </a:r>
            <a:r>
              <a:rPr lang="en-US" i="1" smtClean="0">
                <a:solidFill>
                  <a:srgbClr val="7030A0"/>
                </a:solidFill>
              </a:rPr>
              <a:t> (Matrix &amp;matrix) {</a:t>
            </a:r>
          </a:p>
          <a:p>
            <a:pPr lvl="1">
              <a:buNone/>
            </a:pPr>
            <a:r>
              <a:rPr lang="en-US" i="1" smtClean="0">
                <a:solidFill>
                  <a:srgbClr val="7030A0"/>
                </a:solidFill>
              </a:rPr>
              <a:t>...</a:t>
            </a:r>
          </a:p>
          <a:p>
            <a:pPr lvl="1">
              <a:buNone/>
            </a:pPr>
            <a:r>
              <a:rPr lang="en-US" b="1" i="1" smtClean="0">
                <a:solidFill>
                  <a:srgbClr val="7030A0"/>
                </a:solidFill>
              </a:rPr>
              <a:t>return *this;</a:t>
            </a:r>
          </a:p>
          <a:p>
            <a:pPr>
              <a:buNone/>
            </a:pPr>
            <a:r>
              <a:rPr lang="en-US" i="1" smtClean="0">
                <a:solidFill>
                  <a:srgbClr val="7030A0"/>
                </a:solidFill>
              </a:rPr>
              <a:t>}</a:t>
            </a:r>
          </a:p>
          <a:p>
            <a:pPr>
              <a:buNone/>
            </a:pPr>
            <a:r>
              <a:rPr lang="en-US" i="1" smtClean="0">
                <a:solidFill>
                  <a:srgbClr val="002060"/>
                </a:solidFill>
              </a:rPr>
              <a:t>(matrix3 </a:t>
            </a:r>
            <a:r>
              <a:rPr lang="en-US" sz="4700" b="1" i="1" smtClean="0">
                <a:solidFill>
                  <a:srgbClr val="002060"/>
                </a:solidFill>
              </a:rPr>
              <a:t>=</a:t>
            </a:r>
            <a:r>
              <a:rPr lang="en-US" i="1" smtClean="0">
                <a:solidFill>
                  <a:srgbClr val="002060"/>
                </a:solidFill>
              </a:rPr>
              <a:t> matrix1) </a:t>
            </a:r>
            <a:r>
              <a:rPr lang="en-US" sz="4700" b="1" i="1" smtClean="0">
                <a:solidFill>
                  <a:srgbClr val="002060"/>
                </a:solidFill>
              </a:rPr>
              <a:t>=</a:t>
            </a:r>
            <a:r>
              <a:rPr lang="en-US" i="1" smtClean="0">
                <a:solidFill>
                  <a:srgbClr val="002060"/>
                </a:solidFill>
              </a:rPr>
              <a:t> matrix2;</a:t>
            </a:r>
          </a:p>
          <a:p>
            <a:pPr>
              <a:buNone/>
            </a:pPr>
            <a:endParaRPr lang="en-US" i="1" smtClean="0">
              <a:solidFill>
                <a:srgbClr val="002060"/>
              </a:solidFill>
            </a:endParaRPr>
          </a:p>
          <a:p>
            <a:pPr>
              <a:buNone/>
            </a:pPr>
            <a:r>
              <a:rPr lang="en-US" b="1" i="1" smtClean="0">
                <a:solidFill>
                  <a:srgbClr val="7030A0"/>
                </a:solidFill>
              </a:rPr>
              <a:t>float </a:t>
            </a:r>
            <a:r>
              <a:rPr lang="en-US" sz="4200" b="1" i="1" smtClean="0">
                <a:solidFill>
                  <a:srgbClr val="7030A0"/>
                </a:solidFill>
              </a:rPr>
              <a:t>*</a:t>
            </a:r>
            <a:r>
              <a:rPr lang="en-US" i="1" smtClean="0">
                <a:solidFill>
                  <a:srgbClr val="7030A0"/>
                </a:solidFill>
              </a:rPr>
              <a:t>Matrix::</a:t>
            </a:r>
            <a:r>
              <a:rPr lang="en-US" b="1" i="1" smtClean="0">
                <a:solidFill>
                  <a:srgbClr val="7030A0"/>
                </a:solidFill>
              </a:rPr>
              <a:t>operator</a:t>
            </a:r>
            <a:r>
              <a:rPr lang="en-US" sz="3500" b="1" i="1" smtClean="0">
                <a:solidFill>
                  <a:srgbClr val="7030A0"/>
                </a:solidFill>
              </a:rPr>
              <a:t>[]</a:t>
            </a:r>
            <a:r>
              <a:rPr lang="en-US" b="1" i="1" smtClean="0">
                <a:solidFill>
                  <a:srgbClr val="7030A0"/>
                </a:solidFill>
              </a:rPr>
              <a:t> </a:t>
            </a:r>
            <a:r>
              <a:rPr lang="en-US" i="1" smtClean="0">
                <a:solidFill>
                  <a:srgbClr val="7030A0"/>
                </a:solidFill>
              </a:rPr>
              <a:t>(int rowIndex) {</a:t>
            </a:r>
          </a:p>
          <a:p>
            <a:pPr lvl="1">
              <a:buNone/>
            </a:pPr>
            <a:r>
              <a:rPr lang="en-US" i="1" smtClean="0">
                <a:solidFill>
                  <a:srgbClr val="7030A0"/>
                </a:solidFill>
              </a:rPr>
              <a:t>return contents [rowIndex];</a:t>
            </a:r>
          </a:p>
          <a:p>
            <a:pPr>
              <a:buNone/>
            </a:pPr>
            <a:r>
              <a:rPr lang="en-US" i="1" smtClean="0">
                <a:solidFill>
                  <a:srgbClr val="7030A0"/>
                </a:solidFill>
              </a:rPr>
              <a:t>} </a:t>
            </a:r>
          </a:p>
          <a:p>
            <a:pPr>
              <a:buNone/>
            </a:pPr>
            <a:r>
              <a:rPr lang="en-US" i="1" smtClean="0">
                <a:solidFill>
                  <a:srgbClr val="002060"/>
                </a:solidFill>
              </a:rPr>
              <a:t>float x = matrix </a:t>
            </a:r>
            <a:r>
              <a:rPr lang="en-US" sz="3900" b="1" i="1" smtClean="0">
                <a:solidFill>
                  <a:srgbClr val="002060"/>
                </a:solidFill>
              </a:rPr>
              <a:t>[2]</a:t>
            </a:r>
            <a:r>
              <a:rPr lang="en-US" i="1" smtClean="0">
                <a:solidFill>
                  <a:srgbClr val="002060"/>
                </a:solidFill>
              </a:rPr>
              <a:t>[3];</a:t>
            </a:r>
          </a:p>
          <a:p>
            <a:pPr>
              <a:buNone/>
            </a:pPr>
            <a:endParaRPr lang="en-US" smtClean="0"/>
          </a:p>
          <a:p>
            <a:pPr>
              <a:buNone/>
            </a:pPr>
            <a:r>
              <a:rPr lang="en-US" b="1" i="1" smtClean="0">
                <a:solidFill>
                  <a:srgbClr val="7030A0"/>
                </a:solidFill>
              </a:rPr>
              <a:t>float</a:t>
            </a:r>
            <a:r>
              <a:rPr lang="en-US" i="1" smtClean="0">
                <a:solidFill>
                  <a:srgbClr val="7030A0"/>
                </a:solidFill>
              </a:rPr>
              <a:t> </a:t>
            </a:r>
            <a:r>
              <a:rPr lang="en-US" sz="3800" b="1" i="1" smtClean="0">
                <a:solidFill>
                  <a:srgbClr val="7030A0"/>
                </a:solidFill>
              </a:rPr>
              <a:t>&amp;</a:t>
            </a:r>
            <a:r>
              <a:rPr lang="en-US" i="1" smtClean="0">
                <a:solidFill>
                  <a:srgbClr val="7030A0"/>
                </a:solidFill>
              </a:rPr>
              <a:t>Matrix::</a:t>
            </a:r>
            <a:r>
              <a:rPr lang="en-US" b="1" i="1" smtClean="0">
                <a:solidFill>
                  <a:srgbClr val="7030A0"/>
                </a:solidFill>
              </a:rPr>
              <a:t>operator</a:t>
            </a:r>
            <a:r>
              <a:rPr lang="en-US" sz="3500" b="1" i="1" smtClean="0">
                <a:solidFill>
                  <a:srgbClr val="7030A0"/>
                </a:solidFill>
              </a:rPr>
              <a:t>()</a:t>
            </a:r>
            <a:r>
              <a:rPr lang="en-US" b="1" i="1" smtClean="0">
                <a:solidFill>
                  <a:srgbClr val="7030A0"/>
                </a:solidFill>
              </a:rPr>
              <a:t> </a:t>
            </a:r>
            <a:r>
              <a:rPr lang="en-US" i="1" smtClean="0">
                <a:solidFill>
                  <a:srgbClr val="7030A0"/>
                </a:solidFill>
              </a:rPr>
              <a:t>(int rowIndex, int columnIndex) {</a:t>
            </a:r>
          </a:p>
          <a:p>
            <a:pPr lvl="1">
              <a:buNone/>
            </a:pPr>
            <a:r>
              <a:rPr lang="en-US" i="1" smtClean="0">
                <a:solidFill>
                  <a:srgbClr val="7030A0"/>
                </a:solidFill>
              </a:rPr>
              <a:t>return contents [rowIndex][columnIndex];</a:t>
            </a:r>
          </a:p>
          <a:p>
            <a:pPr>
              <a:buNone/>
            </a:pPr>
            <a:r>
              <a:rPr lang="en-US" i="1" smtClean="0">
                <a:solidFill>
                  <a:srgbClr val="7030A0"/>
                </a:solidFill>
              </a:rPr>
              <a:t>} </a:t>
            </a:r>
          </a:p>
          <a:p>
            <a:pPr>
              <a:buNone/>
            </a:pPr>
            <a:r>
              <a:rPr lang="en-US" i="1" smtClean="0">
                <a:solidFill>
                  <a:srgbClr val="002060"/>
                </a:solidFill>
              </a:rPr>
              <a:t>float x = matrix </a:t>
            </a:r>
            <a:r>
              <a:rPr lang="en-US" sz="3500" b="1" i="1" smtClean="0">
                <a:solidFill>
                  <a:srgbClr val="002060"/>
                </a:solidFill>
              </a:rPr>
              <a:t>(2, 3)</a:t>
            </a:r>
            <a:r>
              <a:rPr lang="en-US" i="1" smtClean="0">
                <a:solidFill>
                  <a:srgbClr val="002060"/>
                </a:solidFill>
              </a:rPr>
              <a:t>;</a:t>
            </a:r>
          </a:p>
          <a:p>
            <a:pPr>
              <a:buNone/>
            </a:pPr>
            <a:endParaRPr lang="en-US" smtClean="0"/>
          </a:p>
          <a:p>
            <a:pPr>
              <a:buNone/>
            </a:pPr>
            <a:endParaRPr lang="en-US" smtClean="0"/>
          </a:p>
        </p:txBody>
      </p:sp>
      <p:pic>
        <p:nvPicPr>
          <p:cNvPr id="4403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40152" y="1988840"/>
            <a:ext cx="2590800" cy="176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547664" y="0"/>
            <a:ext cx="7344816" cy="852704"/>
          </a:xfrm>
        </p:spPr>
        <p:txBody>
          <a:bodyPr>
            <a:normAutofit fontScale="90000"/>
          </a:bodyPr>
          <a:lstStyle/>
          <a:p>
            <a:r>
              <a:rPr lang="en-US" b="1" smtClean="0">
                <a:latin typeface="MV Boli" pitchFamily="2" charset="0"/>
                <a:cs typeface="MV Boli" pitchFamily="2" charset="0"/>
              </a:rPr>
              <a:t>Headers: How (linking pin)</a:t>
            </a:r>
            <a:endParaRPr lang="en-US" b="1">
              <a:latin typeface="MV Boli" pitchFamily="2" charset="0"/>
              <a:cs typeface="MV Boli" pitchFamily="2" charset="0"/>
            </a:endParaRPr>
          </a:p>
        </p:txBody>
      </p:sp>
      <p:grpSp>
        <p:nvGrpSpPr>
          <p:cNvPr id="1026" name="Group 2"/>
          <p:cNvGrpSpPr>
            <a:grpSpLocks noChangeAspect="1"/>
          </p:cNvGrpSpPr>
          <p:nvPr/>
        </p:nvGrpSpPr>
        <p:grpSpPr bwMode="auto">
          <a:xfrm>
            <a:off x="251520" y="1772816"/>
            <a:ext cx="8002449" cy="4757886"/>
            <a:chOff x="2527" y="1989"/>
            <a:chExt cx="7627" cy="4534"/>
          </a:xfrm>
        </p:grpSpPr>
        <p:sp>
          <p:nvSpPr>
            <p:cNvPr id="1027" name="AutoShape 3"/>
            <p:cNvSpPr>
              <a:spLocks noChangeAspect="1" noChangeArrowheads="1"/>
            </p:cNvSpPr>
            <p:nvPr/>
          </p:nvSpPr>
          <p:spPr bwMode="auto">
            <a:xfrm>
              <a:off x="2527" y="1989"/>
              <a:ext cx="7627" cy="4534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8" name="Rectangle 4"/>
            <p:cNvSpPr>
              <a:spLocks noChangeArrowheads="1"/>
            </p:cNvSpPr>
            <p:nvPr/>
          </p:nvSpPr>
          <p:spPr bwMode="auto">
            <a:xfrm>
              <a:off x="2723" y="2127"/>
              <a:ext cx="4201" cy="831"/>
            </a:xfrm>
            <a:prstGeom prst="rect">
              <a:avLst/>
            </a:prstGeom>
            <a:solidFill>
              <a:srgbClr val="8DB3E2"/>
            </a:solidFill>
            <a:ln w="12700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9" name="Rectangle 5"/>
            <p:cNvSpPr>
              <a:spLocks noChangeArrowheads="1"/>
            </p:cNvSpPr>
            <p:nvPr/>
          </p:nvSpPr>
          <p:spPr bwMode="auto">
            <a:xfrm>
              <a:off x="2723" y="3097"/>
              <a:ext cx="4201" cy="1511"/>
            </a:xfrm>
            <a:prstGeom prst="rect">
              <a:avLst/>
            </a:prstGeom>
            <a:solidFill>
              <a:srgbClr val="8DB3E2"/>
            </a:solidFill>
            <a:ln w="12700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0" name="Rectangle 6"/>
            <p:cNvSpPr>
              <a:spLocks noChangeArrowheads="1"/>
            </p:cNvSpPr>
            <p:nvPr/>
          </p:nvSpPr>
          <p:spPr bwMode="auto">
            <a:xfrm>
              <a:off x="2723" y="4769"/>
              <a:ext cx="4201" cy="1546"/>
            </a:xfrm>
            <a:prstGeom prst="rect">
              <a:avLst/>
            </a:prstGeom>
            <a:solidFill>
              <a:srgbClr val="8DB3E2"/>
            </a:solidFill>
            <a:ln w="12700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1" name="Text Box 7"/>
            <p:cNvSpPr txBox="1">
              <a:spLocks noChangeArrowheads="1"/>
            </p:cNvSpPr>
            <p:nvPr/>
          </p:nvSpPr>
          <p:spPr bwMode="auto">
            <a:xfrm>
              <a:off x="3127" y="2264"/>
              <a:ext cx="1673" cy="404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cs typeface="Arial" pitchFamily="34" charset="0"/>
                </a:rPr>
                <a:t>Jukebox.cpp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32" name="Text Box 8"/>
            <p:cNvSpPr txBox="1">
              <a:spLocks noChangeArrowheads="1"/>
            </p:cNvSpPr>
            <p:nvPr/>
          </p:nvSpPr>
          <p:spPr bwMode="auto">
            <a:xfrm>
              <a:off x="3125" y="3244"/>
              <a:ext cx="1675" cy="429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cs typeface="Arial" pitchFamily="34" charset="0"/>
                </a:rPr>
                <a:t>SQL_interpreter.h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33" name="Text Box 9"/>
            <p:cNvSpPr txBox="1">
              <a:spLocks noChangeArrowheads="1"/>
            </p:cNvSpPr>
            <p:nvPr/>
          </p:nvSpPr>
          <p:spPr bwMode="auto">
            <a:xfrm>
              <a:off x="3125" y="3962"/>
              <a:ext cx="1675" cy="425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cs typeface="Arial" pitchFamily="34" charset="0"/>
                </a:rPr>
                <a:t>SQL_interpreter.cppp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34" name="Text Box 10"/>
            <p:cNvSpPr txBox="1">
              <a:spLocks noChangeArrowheads="1"/>
            </p:cNvSpPr>
            <p:nvPr/>
          </p:nvSpPr>
          <p:spPr bwMode="auto">
            <a:xfrm>
              <a:off x="5170" y="3276"/>
              <a:ext cx="1580" cy="42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cs typeface="Arial" pitchFamily="34" charset="0"/>
                </a:rPr>
                <a:t>MP4_codec.h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35" name="Text Box 11"/>
            <p:cNvSpPr txBox="1">
              <a:spLocks noChangeArrowheads="1"/>
            </p:cNvSpPr>
            <p:nvPr/>
          </p:nvSpPr>
          <p:spPr bwMode="auto">
            <a:xfrm>
              <a:off x="5170" y="3991"/>
              <a:ext cx="1580" cy="42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cs typeface="Arial" pitchFamily="34" charset="0"/>
                </a:rPr>
                <a:t>MP4_codec.cpp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36" name="Text Box 12"/>
            <p:cNvSpPr txBox="1">
              <a:spLocks noChangeArrowheads="1"/>
            </p:cNvSpPr>
            <p:nvPr/>
          </p:nvSpPr>
          <p:spPr bwMode="auto">
            <a:xfrm>
              <a:off x="3127" y="4988"/>
              <a:ext cx="1673" cy="42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cs typeface="Arial" pitchFamily="34" charset="0"/>
                </a:rPr>
                <a:t>File_access.h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37" name="Text Box 13"/>
            <p:cNvSpPr txBox="1">
              <a:spLocks noChangeArrowheads="1"/>
            </p:cNvSpPr>
            <p:nvPr/>
          </p:nvSpPr>
          <p:spPr bwMode="auto">
            <a:xfrm>
              <a:off x="3128" y="5736"/>
              <a:ext cx="1673" cy="425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cs typeface="Arial" pitchFamily="34" charset="0"/>
                </a:rPr>
                <a:t>File_access.cpp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38" name="Text Box 14"/>
            <p:cNvSpPr txBox="1">
              <a:spLocks noChangeArrowheads="1"/>
            </p:cNvSpPr>
            <p:nvPr/>
          </p:nvSpPr>
          <p:spPr bwMode="auto">
            <a:xfrm>
              <a:off x="5169" y="5019"/>
              <a:ext cx="1581" cy="42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cs typeface="Arial" pitchFamily="34" charset="0"/>
                </a:rPr>
                <a:t>Audio_access.h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39" name="Text Box 15"/>
            <p:cNvSpPr txBox="1">
              <a:spLocks noChangeArrowheads="1"/>
            </p:cNvSpPr>
            <p:nvPr/>
          </p:nvSpPr>
          <p:spPr bwMode="auto">
            <a:xfrm>
              <a:off x="5169" y="5736"/>
              <a:ext cx="1581" cy="425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cs typeface="Arial" pitchFamily="34" charset="0"/>
                </a:rPr>
                <a:t>Audio_access.cpp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1040" name="AutoShape 16"/>
            <p:cNvCxnSpPr>
              <a:cxnSpLocks noChangeShapeType="1"/>
            </p:cNvCxnSpPr>
            <p:nvPr/>
          </p:nvCxnSpPr>
          <p:spPr bwMode="auto">
            <a:xfrm flipV="1">
              <a:off x="7181" y="2700"/>
              <a:ext cx="1" cy="859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</p:cxnSp>
        <p:sp>
          <p:nvSpPr>
            <p:cNvPr id="1041" name="Text Box 17"/>
            <p:cNvSpPr txBox="1">
              <a:spLocks noChangeArrowheads="1"/>
            </p:cNvSpPr>
            <p:nvPr/>
          </p:nvSpPr>
          <p:spPr bwMode="auto">
            <a:xfrm>
              <a:off x="7264" y="3000"/>
              <a:ext cx="1554" cy="357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r>
                <a:rPr kumimoji="0" lang="en-US" sz="1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cs typeface="Arial" pitchFamily="34" charset="0"/>
                </a:rPr>
                <a:t>=  included in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1042" name="AutoShape 18"/>
            <p:cNvCxnSpPr>
              <a:cxnSpLocks noChangeShapeType="1"/>
              <a:stCxn id="1032" idx="0"/>
              <a:endCxn id="1031" idx="2"/>
            </p:cNvCxnSpPr>
            <p:nvPr/>
          </p:nvCxnSpPr>
          <p:spPr bwMode="auto">
            <a:xfrm flipV="1">
              <a:off x="3962" y="2668"/>
              <a:ext cx="2" cy="576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</p:cxnSp>
        <p:cxnSp>
          <p:nvCxnSpPr>
            <p:cNvPr id="1043" name="AutoShape 19"/>
            <p:cNvCxnSpPr>
              <a:cxnSpLocks noChangeShapeType="1"/>
              <a:stCxn id="1032" idx="2"/>
              <a:endCxn id="1033" idx="0"/>
            </p:cNvCxnSpPr>
            <p:nvPr/>
          </p:nvCxnSpPr>
          <p:spPr bwMode="auto">
            <a:xfrm>
              <a:off x="3962" y="3673"/>
              <a:ext cx="2" cy="289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</p:cxnSp>
        <p:cxnSp>
          <p:nvCxnSpPr>
            <p:cNvPr id="1044" name="AutoShape 20"/>
            <p:cNvCxnSpPr>
              <a:cxnSpLocks noChangeShapeType="1"/>
              <a:stCxn id="1034" idx="2"/>
              <a:endCxn id="1035" idx="0"/>
            </p:cNvCxnSpPr>
            <p:nvPr/>
          </p:nvCxnSpPr>
          <p:spPr bwMode="auto">
            <a:xfrm>
              <a:off x="5960" y="3703"/>
              <a:ext cx="1" cy="288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</p:cxnSp>
        <p:cxnSp>
          <p:nvCxnSpPr>
            <p:cNvPr id="1045" name="AutoShape 21"/>
            <p:cNvCxnSpPr>
              <a:cxnSpLocks noChangeShapeType="1"/>
              <a:stCxn id="1036" idx="2"/>
              <a:endCxn id="1037" idx="0"/>
            </p:cNvCxnSpPr>
            <p:nvPr/>
          </p:nvCxnSpPr>
          <p:spPr bwMode="auto">
            <a:xfrm>
              <a:off x="3964" y="5415"/>
              <a:ext cx="1" cy="321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</p:cxnSp>
        <p:cxnSp>
          <p:nvCxnSpPr>
            <p:cNvPr id="1046" name="AutoShape 22"/>
            <p:cNvCxnSpPr>
              <a:cxnSpLocks noChangeShapeType="1"/>
              <a:stCxn id="1038" idx="2"/>
              <a:endCxn id="1039" idx="0"/>
            </p:cNvCxnSpPr>
            <p:nvPr/>
          </p:nvCxnSpPr>
          <p:spPr bwMode="auto">
            <a:xfrm>
              <a:off x="5960" y="5446"/>
              <a:ext cx="1" cy="290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</p:cxnSp>
        <p:cxnSp>
          <p:nvCxnSpPr>
            <p:cNvPr id="1047" name="AutoShape 23"/>
            <p:cNvCxnSpPr>
              <a:cxnSpLocks noChangeShapeType="1"/>
              <a:stCxn id="1036" idx="0"/>
              <a:endCxn id="1033" idx="2"/>
            </p:cNvCxnSpPr>
            <p:nvPr/>
          </p:nvCxnSpPr>
          <p:spPr bwMode="auto">
            <a:xfrm flipH="1" flipV="1">
              <a:off x="3962" y="4387"/>
              <a:ext cx="2" cy="601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</p:cxnSp>
        <p:cxnSp>
          <p:nvCxnSpPr>
            <p:cNvPr id="1048" name="AutoShape 24"/>
            <p:cNvCxnSpPr>
              <a:cxnSpLocks noChangeShapeType="1"/>
              <a:stCxn id="1038" idx="0"/>
              <a:endCxn id="1035" idx="2"/>
            </p:cNvCxnSpPr>
            <p:nvPr/>
          </p:nvCxnSpPr>
          <p:spPr bwMode="auto">
            <a:xfrm flipV="1">
              <a:off x="5960" y="4418"/>
              <a:ext cx="1" cy="601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</p:cxnSp>
        <p:cxnSp>
          <p:nvCxnSpPr>
            <p:cNvPr id="1049" name="AutoShape 25"/>
            <p:cNvCxnSpPr>
              <a:cxnSpLocks noChangeShapeType="1"/>
              <a:stCxn id="1036" idx="1"/>
              <a:endCxn id="1031" idx="1"/>
            </p:cNvCxnSpPr>
            <p:nvPr/>
          </p:nvCxnSpPr>
          <p:spPr bwMode="auto">
            <a:xfrm rot="10800000" flipH="1">
              <a:off x="3127" y="2467"/>
              <a:ext cx="1" cy="2735"/>
            </a:xfrm>
            <a:prstGeom prst="bentConnector3">
              <a:avLst>
                <a:gd name="adj1" fmla="val -36000000"/>
              </a:avLst>
            </a:prstGeom>
            <a:noFill/>
            <a:ln w="9525">
              <a:solidFill>
                <a:srgbClr val="000000"/>
              </a:solidFill>
              <a:miter lim="800000"/>
              <a:headEnd/>
              <a:tailEnd type="triangle" w="med" len="med"/>
            </a:ln>
          </p:spPr>
        </p:cxnSp>
        <p:cxnSp>
          <p:nvCxnSpPr>
            <p:cNvPr id="1050" name="AutoShape 26"/>
            <p:cNvCxnSpPr>
              <a:cxnSpLocks noChangeShapeType="1"/>
              <a:stCxn id="1034" idx="0"/>
              <a:endCxn id="1031" idx="3"/>
            </p:cNvCxnSpPr>
            <p:nvPr/>
          </p:nvCxnSpPr>
          <p:spPr bwMode="auto">
            <a:xfrm rot="5400000" flipH="1">
              <a:off x="4975" y="2292"/>
              <a:ext cx="809" cy="1160"/>
            </a:xfrm>
            <a:prstGeom prst="bentConnector2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 type="triangle" w="med" len="med"/>
            </a:ln>
          </p:spPr>
        </p:cxnSp>
        <p:cxnSp>
          <p:nvCxnSpPr>
            <p:cNvPr id="1051" name="AutoShape 27"/>
            <p:cNvCxnSpPr>
              <a:cxnSpLocks noChangeShapeType="1"/>
              <a:stCxn id="1036" idx="3"/>
              <a:endCxn id="1035" idx="1"/>
            </p:cNvCxnSpPr>
            <p:nvPr/>
          </p:nvCxnSpPr>
          <p:spPr bwMode="auto">
            <a:xfrm flipV="1">
              <a:off x="4800" y="4205"/>
              <a:ext cx="370" cy="997"/>
            </a:xfrm>
            <a:prstGeom prst="bentConnector3">
              <a:avLst>
                <a:gd name="adj1" fmla="val 49898"/>
              </a:avLst>
            </a:prstGeom>
            <a:noFill/>
            <a:ln w="9525">
              <a:solidFill>
                <a:srgbClr val="000000"/>
              </a:solidFill>
              <a:miter lim="800000"/>
              <a:headEnd/>
              <a:tailEnd type="triangle" w="med" len="med"/>
            </a:ln>
          </p:spPr>
        </p:cxnSp>
        <p:cxnSp>
          <p:nvCxnSpPr>
            <p:cNvPr id="1052" name="AutoShape 28"/>
            <p:cNvCxnSpPr>
              <a:cxnSpLocks noChangeShapeType="1"/>
              <a:stCxn id="1032" idx="3"/>
              <a:endCxn id="1037" idx="3"/>
            </p:cNvCxnSpPr>
            <p:nvPr/>
          </p:nvCxnSpPr>
          <p:spPr bwMode="auto">
            <a:xfrm>
              <a:off x="4800" y="3459"/>
              <a:ext cx="1" cy="2489"/>
            </a:xfrm>
            <a:prstGeom prst="bentConnector3">
              <a:avLst>
                <a:gd name="adj1" fmla="val 36000000"/>
              </a:avLst>
            </a:prstGeom>
            <a:noFill/>
            <a:ln w="9525">
              <a:solidFill>
                <a:srgbClr val="FF0000"/>
              </a:solidFill>
              <a:prstDash val="dash"/>
              <a:miter lim="800000"/>
              <a:headEnd/>
              <a:tailEnd type="triangle" w="med" len="med"/>
            </a:ln>
          </p:spPr>
        </p:cxnSp>
        <p:cxnSp>
          <p:nvCxnSpPr>
            <p:cNvPr id="1053" name="AutoShape 29"/>
            <p:cNvCxnSpPr>
              <a:cxnSpLocks noChangeShapeType="1"/>
            </p:cNvCxnSpPr>
            <p:nvPr/>
          </p:nvCxnSpPr>
          <p:spPr bwMode="auto">
            <a:xfrm>
              <a:off x="7180" y="4205"/>
              <a:ext cx="1" cy="836"/>
            </a:xfrm>
            <a:prstGeom prst="straightConnector1">
              <a:avLst/>
            </a:prstGeom>
            <a:noFill/>
            <a:ln w="9525">
              <a:solidFill>
                <a:srgbClr val="FF0000"/>
              </a:solidFill>
              <a:prstDash val="dash"/>
              <a:round/>
              <a:headEnd/>
              <a:tailEnd type="triangle" w="med" len="med"/>
            </a:ln>
          </p:spPr>
        </p:cxnSp>
        <p:sp>
          <p:nvSpPr>
            <p:cNvPr id="1054" name="Text Box 30"/>
            <p:cNvSpPr txBox="1">
              <a:spLocks noChangeArrowheads="1"/>
            </p:cNvSpPr>
            <p:nvPr/>
          </p:nvSpPr>
          <p:spPr bwMode="auto">
            <a:xfrm>
              <a:off x="7262" y="4414"/>
              <a:ext cx="2205" cy="355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r>
                <a:rPr kumimoji="0" lang="en-US" sz="1400" b="0" i="0" u="none" strike="noStrike" cap="none" normalizeH="0" baseline="0" smtClean="0">
                  <a:ln>
                    <a:noFill/>
                  </a:ln>
                  <a:solidFill>
                    <a:srgbClr val="FF0000"/>
                  </a:solidFill>
                  <a:effectLst/>
                  <a:latin typeface="Calibri" pitchFamily="34" charset="0"/>
                  <a:cs typeface="Arial" pitchFamily="34" charset="0"/>
                </a:rPr>
                <a:t>=  inclusion prohibited</a:t>
              </a:r>
              <a:endParaRPr kumimoji="0" lang="en-US" sz="1400" b="0" i="0" u="none" strike="noStrike" cap="none" normalizeH="0" baseline="0" smtClean="0">
                <a:ln>
                  <a:noFill/>
                </a:ln>
                <a:solidFill>
                  <a:srgbClr val="FF0000"/>
                </a:solidFill>
                <a:effectLst/>
                <a:latin typeface="Times New Roman" pitchFamily="18" charset="0"/>
                <a:cs typeface="Arial" pitchFamily="34" charset="0"/>
              </a:endParaRP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55" name="Text Box 31"/>
            <p:cNvSpPr txBox="1">
              <a:spLocks noChangeArrowheads="1"/>
            </p:cNvSpPr>
            <p:nvPr/>
          </p:nvSpPr>
          <p:spPr bwMode="auto">
            <a:xfrm>
              <a:off x="6924" y="5233"/>
              <a:ext cx="1555" cy="357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r>
                <a:rPr kumimoji="0" lang="en-US" sz="1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cs typeface="Arial" pitchFamily="34" charset="0"/>
                </a:rPr>
                <a:t>bottom layer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56" name="Text Box 32"/>
            <p:cNvSpPr txBox="1">
              <a:spLocks noChangeArrowheads="1"/>
            </p:cNvSpPr>
            <p:nvPr/>
          </p:nvSpPr>
          <p:spPr bwMode="auto">
            <a:xfrm>
              <a:off x="6993" y="3704"/>
              <a:ext cx="1556" cy="357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r>
                <a:rPr kumimoji="0" lang="en-US" sz="1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cs typeface="Arial" pitchFamily="34" charset="0"/>
                </a:rPr>
                <a:t>middle layer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57" name="Text Box 33"/>
            <p:cNvSpPr txBox="1">
              <a:spLocks noChangeArrowheads="1"/>
            </p:cNvSpPr>
            <p:nvPr/>
          </p:nvSpPr>
          <p:spPr bwMode="auto">
            <a:xfrm>
              <a:off x="6993" y="2296"/>
              <a:ext cx="1556" cy="357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r>
                <a:rPr kumimoji="0" lang="en-US" sz="1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cs typeface="Arial" pitchFamily="34" charset="0"/>
                </a:rPr>
                <a:t>top layer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1058" name="AutoShape 34"/>
            <p:cNvCxnSpPr>
              <a:cxnSpLocks noChangeShapeType="1"/>
              <a:stCxn id="1036" idx="3"/>
              <a:endCxn id="1039" idx="1"/>
            </p:cNvCxnSpPr>
            <p:nvPr/>
          </p:nvCxnSpPr>
          <p:spPr bwMode="auto">
            <a:xfrm>
              <a:off x="4800" y="5202"/>
              <a:ext cx="369" cy="746"/>
            </a:xfrm>
            <a:prstGeom prst="bentConnector3">
              <a:avLst>
                <a:gd name="adj1" fmla="val 49792"/>
              </a:avLst>
            </a:prstGeom>
            <a:noFill/>
            <a:ln w="9525">
              <a:solidFill>
                <a:srgbClr val="000000"/>
              </a:solidFill>
              <a:miter lim="800000"/>
              <a:headEnd/>
              <a:tailEnd type="triangle" w="med" len="med"/>
            </a:ln>
          </p:spPr>
        </p:cxnSp>
      </p:grp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652120" y="836712"/>
            <a:ext cx="4731817" cy="20882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23528" y="0"/>
            <a:ext cx="8568952" cy="692696"/>
          </a:xfrm>
        </p:spPr>
        <p:txBody>
          <a:bodyPr>
            <a:noAutofit/>
          </a:bodyPr>
          <a:lstStyle/>
          <a:p>
            <a:r>
              <a:rPr lang="en-US" sz="4400" b="1" smtClean="0">
                <a:latin typeface="MV Boli" pitchFamily="2" charset="0"/>
                <a:cs typeface="MV Boli" pitchFamily="2" charset="0"/>
              </a:rPr>
              <a:t>Bit operations </a:t>
            </a:r>
            <a:r>
              <a:rPr lang="en-US" sz="2800" smtClean="0">
                <a:latin typeface="MV Boli" pitchFamily="2" charset="0"/>
                <a:cs typeface="MV Boli" pitchFamily="2" charset="0"/>
              </a:rPr>
              <a:t>(examples 8bit unsigned)</a:t>
            </a:r>
            <a:endParaRPr lang="en-US" sz="2800">
              <a:latin typeface="MV Boli" pitchFamily="2" charset="0"/>
              <a:cs typeface="MV Boli" pitchFamily="2" charset="0"/>
            </a:endParaRPr>
          </a:p>
        </p:txBody>
      </p:sp>
      <p:pic>
        <p:nvPicPr>
          <p:cNvPr id="45062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76056" y="1628800"/>
            <a:ext cx="3744416" cy="26505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hthoek 6"/>
          <p:cNvSpPr/>
          <p:nvPr/>
        </p:nvSpPr>
        <p:spPr>
          <a:xfrm>
            <a:off x="611560" y="1052736"/>
            <a:ext cx="5112568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i="1" smtClean="0"/>
              <a:t>3 &amp; 5 == 1</a:t>
            </a:r>
          </a:p>
          <a:p>
            <a:endParaRPr lang="en-US" sz="3200" b="1" smtClean="0"/>
          </a:p>
          <a:p>
            <a:r>
              <a:rPr lang="en-US" sz="3200" b="1" i="1" smtClean="0"/>
              <a:t>1 | 2 == 3</a:t>
            </a:r>
          </a:p>
          <a:p>
            <a:endParaRPr lang="en-US" sz="3200" b="1" smtClean="0"/>
          </a:p>
          <a:p>
            <a:r>
              <a:rPr lang="en-US" sz="3200" b="1" i="1" smtClean="0"/>
              <a:t>1 ^ 3 == 2</a:t>
            </a:r>
            <a:r>
              <a:rPr lang="en-US" sz="3200" b="1" smtClean="0"/>
              <a:t> </a:t>
            </a:r>
          </a:p>
          <a:p>
            <a:endParaRPr lang="en-US" sz="3200" b="1" smtClean="0"/>
          </a:p>
          <a:p>
            <a:r>
              <a:rPr lang="en-US" sz="3200" b="1" smtClean="0"/>
              <a:t>~254 == 1</a:t>
            </a:r>
          </a:p>
          <a:p>
            <a:endParaRPr lang="en-US" sz="3200" b="1" smtClean="0"/>
          </a:p>
          <a:p>
            <a:r>
              <a:rPr lang="en-US" sz="3200" b="1" i="1" smtClean="0"/>
              <a:t>16 &gt;&gt; 2 == 4</a:t>
            </a:r>
          </a:p>
          <a:p>
            <a:endParaRPr lang="en-US" sz="3200" b="1" smtClean="0"/>
          </a:p>
          <a:p>
            <a:r>
              <a:rPr lang="en-US" sz="3200" b="1" i="1" smtClean="0"/>
              <a:t>16 &lt;&lt; 2 == 64</a:t>
            </a:r>
            <a:endParaRPr lang="en-US" sz="3200" b="1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7504" y="764704"/>
            <a:ext cx="9036496" cy="636680"/>
          </a:xfrm>
        </p:spPr>
        <p:txBody>
          <a:bodyPr>
            <a:noAutofit/>
          </a:bodyPr>
          <a:lstStyle/>
          <a:p>
            <a:r>
              <a:rPr lang="en-US" sz="3600" b="1" smtClean="0">
                <a:latin typeface="MV Boli" pitchFamily="2" charset="0"/>
                <a:cs typeface="MV Boli" pitchFamily="2" charset="0"/>
              </a:rPr>
              <a:t>Headers (include syntax and restrictions)</a:t>
            </a:r>
            <a:endParaRPr lang="en-US" sz="3600" b="1">
              <a:latin typeface="MV Boli" pitchFamily="2" charset="0"/>
              <a:cs typeface="MV Boli" pitchFamily="2" charset="0"/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i="1" smtClean="0">
                <a:solidFill>
                  <a:schemeClr val="accent1">
                    <a:lumMod val="75000"/>
                  </a:schemeClr>
                </a:solidFill>
              </a:rPr>
              <a:t>#include &lt;iostream&gt;</a:t>
            </a:r>
            <a:r>
              <a:rPr lang="en-US" i="1" smtClean="0"/>
              <a:t>	</a:t>
            </a:r>
            <a:r>
              <a:rPr lang="en-US" i="1" smtClean="0">
                <a:solidFill>
                  <a:schemeClr val="bg1">
                    <a:lumMod val="50000"/>
                  </a:schemeClr>
                </a:solidFill>
              </a:rPr>
              <a:t>// Standard include path</a:t>
            </a:r>
          </a:p>
          <a:p>
            <a:pPr>
              <a:buNone/>
            </a:pPr>
            <a:r>
              <a:rPr lang="en-US" i="1" smtClean="0">
                <a:solidFill>
                  <a:schemeClr val="accent1">
                    <a:lumMod val="75000"/>
                  </a:schemeClr>
                </a:solidFill>
              </a:rPr>
              <a:t>#include “module.h”</a:t>
            </a:r>
            <a:r>
              <a:rPr lang="en-US" i="1" smtClean="0"/>
              <a:t>	</a:t>
            </a:r>
            <a:r>
              <a:rPr lang="en-US" i="1" smtClean="0">
                <a:solidFill>
                  <a:schemeClr val="bg1">
                    <a:lumMod val="50000"/>
                  </a:schemeClr>
                </a:solidFill>
              </a:rPr>
              <a:t>// Current directory</a:t>
            </a:r>
          </a:p>
          <a:p>
            <a:pPr>
              <a:buNone/>
            </a:pPr>
            <a:endParaRPr lang="en-US" smtClean="0"/>
          </a:p>
          <a:p>
            <a:pPr>
              <a:buNone/>
            </a:pPr>
            <a:endParaRPr lang="en-US" smtClean="0"/>
          </a:p>
          <a:p>
            <a:pPr>
              <a:buNone/>
            </a:pPr>
            <a:r>
              <a:rPr lang="en-US" smtClean="0"/>
              <a:t>In this course </a:t>
            </a:r>
            <a:r>
              <a:rPr lang="en-US" u="sng" smtClean="0"/>
              <a:t>only class declarations</a:t>
            </a:r>
            <a:r>
              <a:rPr lang="en-US" smtClean="0"/>
              <a:t> allowed in header</a:t>
            </a:r>
          </a:p>
          <a:p>
            <a:pPr>
              <a:buNone/>
            </a:pPr>
            <a:endParaRPr lang="en-US" smtClean="0"/>
          </a:p>
          <a:p>
            <a:r>
              <a:rPr lang="en-US" smtClean="0"/>
              <a:t>No global #defines, constants, variables c.q instances</a:t>
            </a:r>
          </a:p>
          <a:p>
            <a:r>
              <a:rPr lang="en-US" smtClean="0"/>
              <a:t>No free functions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23928" y="5229200"/>
            <a:ext cx="1507579" cy="15075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187624" y="188640"/>
            <a:ext cx="4536504" cy="864096"/>
          </a:xfrm>
        </p:spPr>
        <p:txBody>
          <a:bodyPr>
            <a:normAutofit fontScale="90000"/>
          </a:bodyPr>
          <a:lstStyle/>
          <a:p>
            <a:r>
              <a:rPr lang="en-US" sz="4800" b="1" smtClean="0">
                <a:latin typeface="MV Boli" pitchFamily="2" charset="0"/>
                <a:cs typeface="MV Boli" pitchFamily="2" charset="0"/>
              </a:rPr>
              <a:t>Some</a:t>
            </a:r>
            <a:r>
              <a:rPr lang="en-US" sz="4800" smtClean="0"/>
              <a:t> </a:t>
            </a:r>
            <a:r>
              <a:rPr lang="en-US" sz="4800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itchFamily="2" charset="-79"/>
                <a:cs typeface="Aharoni" pitchFamily="2" charset="-79"/>
              </a:rPr>
              <a:t>style</a:t>
            </a:r>
            <a:r>
              <a:rPr lang="en-US" sz="4800" smtClean="0"/>
              <a:t> </a:t>
            </a:r>
            <a:r>
              <a:rPr lang="en-US" sz="4800" b="1" smtClean="0">
                <a:latin typeface="MV Boli" pitchFamily="2" charset="0"/>
                <a:cs typeface="MV Boli" pitchFamily="2" charset="0"/>
              </a:rPr>
              <a:t>hints</a:t>
            </a:r>
            <a:endParaRPr lang="en-US" sz="4800" b="1">
              <a:latin typeface="MV Boli" pitchFamily="2" charset="0"/>
              <a:cs typeface="MV Boli" pitchFamily="2" charset="0"/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23528" y="1169368"/>
            <a:ext cx="8820472" cy="5688632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2800" u="sng" smtClean="0"/>
              <a:t>Avoid  redundant comments</a:t>
            </a:r>
          </a:p>
          <a:p>
            <a:pPr>
              <a:buNone/>
            </a:pPr>
            <a:r>
              <a:rPr lang="en-US" sz="2800" i="1" smtClean="0">
                <a:solidFill>
                  <a:schemeClr val="accent1">
                    <a:lumMod val="75000"/>
                  </a:schemeClr>
                </a:solidFill>
              </a:rPr>
              <a:t>rc++;</a:t>
            </a:r>
            <a:r>
              <a:rPr lang="en-US" sz="2800" i="1" smtClean="0"/>
              <a:t> </a:t>
            </a:r>
            <a:r>
              <a:rPr lang="en-US" sz="2800" i="1" smtClean="0">
                <a:solidFill>
                  <a:schemeClr val="bg1">
                    <a:lumMod val="50000"/>
                  </a:schemeClr>
                </a:solidFill>
              </a:rPr>
              <a:t>// Increment the record counter</a:t>
            </a:r>
            <a:endParaRPr lang="en-US" sz="2800" smtClean="0">
              <a:solidFill>
                <a:schemeClr val="bg1">
                  <a:lumMod val="50000"/>
                </a:schemeClr>
              </a:solidFill>
            </a:endParaRPr>
          </a:p>
          <a:p>
            <a:pPr>
              <a:buNone/>
            </a:pPr>
            <a:r>
              <a:rPr lang="en-US" sz="2800" smtClean="0"/>
              <a:t>		should be</a:t>
            </a:r>
          </a:p>
          <a:p>
            <a:pPr>
              <a:buNone/>
            </a:pPr>
            <a:r>
              <a:rPr lang="en-US" sz="2800" i="1" smtClean="0">
                <a:solidFill>
                  <a:schemeClr val="accent1">
                    <a:lumMod val="75000"/>
                  </a:schemeClr>
                </a:solidFill>
              </a:rPr>
              <a:t>recordCounter++;</a:t>
            </a:r>
          </a:p>
          <a:p>
            <a:pPr>
              <a:buNone/>
            </a:pPr>
            <a:endParaRPr lang="en-US" sz="2800" i="1" smtClean="0"/>
          </a:p>
          <a:p>
            <a:pPr>
              <a:buNone/>
            </a:pPr>
            <a:r>
              <a:rPr lang="en-US" sz="2800" u="sng" smtClean="0"/>
              <a:t>Use camel case</a:t>
            </a:r>
            <a:r>
              <a:rPr lang="en-US" sz="2800" smtClean="0"/>
              <a:t> </a:t>
            </a:r>
            <a:r>
              <a:rPr lang="en-US" sz="2000" smtClean="0"/>
              <a:t>(except for .NET calls etc.)</a:t>
            </a:r>
            <a:endParaRPr lang="en-US" sz="2800" u="sng" smtClean="0"/>
          </a:p>
          <a:p>
            <a:pPr>
              <a:buNone/>
            </a:pPr>
            <a:r>
              <a:rPr lang="en-US" sz="2800" i="1" smtClean="0">
                <a:solidFill>
                  <a:schemeClr val="accent1">
                    <a:lumMod val="75000"/>
                  </a:schemeClr>
                </a:solidFill>
              </a:rPr>
              <a:t>ClassNameWithLeadingCapital</a:t>
            </a:r>
          </a:p>
          <a:p>
            <a:pPr>
              <a:buNone/>
            </a:pPr>
            <a:r>
              <a:rPr lang="en-US" sz="2800" i="1" smtClean="0">
                <a:solidFill>
                  <a:schemeClr val="accent1">
                    <a:lumMod val="75000"/>
                  </a:schemeClr>
                </a:solidFill>
              </a:rPr>
              <a:t>allOtherThingsNoLeadingCapital</a:t>
            </a:r>
          </a:p>
          <a:p>
            <a:pPr>
              <a:buNone/>
            </a:pPr>
            <a:endParaRPr lang="en-US" sz="2800" smtClean="0"/>
          </a:p>
          <a:p>
            <a:pPr>
              <a:buNone/>
            </a:pPr>
            <a:r>
              <a:rPr lang="en-US" sz="2800" u="sng" smtClean="0"/>
              <a:t>Avoid needless getters and setters</a:t>
            </a:r>
          </a:p>
          <a:p>
            <a:pPr>
              <a:buNone/>
            </a:pPr>
            <a:r>
              <a:rPr lang="en-US" sz="2800" smtClean="0"/>
              <a:t>Because in most C++ programs performance is relevant</a:t>
            </a:r>
          </a:p>
        </p:txBody>
      </p:sp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56176" y="332656"/>
            <a:ext cx="2441451" cy="29314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04248" y="2636912"/>
            <a:ext cx="2457450" cy="2505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59832" y="116632"/>
            <a:ext cx="3057525" cy="219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156176" y="980728"/>
            <a:ext cx="2602632" cy="996720"/>
          </a:xfrm>
        </p:spPr>
        <p:txBody>
          <a:bodyPr/>
          <a:lstStyle/>
          <a:p>
            <a:r>
              <a:rPr lang="en-US" b="1" smtClean="0">
                <a:latin typeface="MV Boli" pitchFamily="2" charset="0"/>
                <a:cs typeface="MV Boli" pitchFamily="2" charset="0"/>
              </a:rPr>
              <a:t>Pointers</a:t>
            </a:r>
            <a:endParaRPr lang="en-US" b="1">
              <a:latin typeface="MV Boli" pitchFamily="2" charset="0"/>
              <a:cs typeface="MV Boli" pitchFamily="2" charset="0"/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547664" y="2204864"/>
            <a:ext cx="7211144" cy="438912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i="1" smtClean="0">
                <a:solidFill>
                  <a:schemeClr val="accent1">
                    <a:lumMod val="75000"/>
                  </a:schemeClr>
                </a:solidFill>
              </a:rPr>
              <a:t>int i = 3;</a:t>
            </a:r>
            <a:endParaRPr lang="en-US" smtClean="0">
              <a:solidFill>
                <a:schemeClr val="accent1">
                  <a:lumMod val="75000"/>
                </a:schemeClr>
              </a:solidFill>
            </a:endParaRPr>
          </a:p>
          <a:p>
            <a:pPr>
              <a:buNone/>
            </a:pPr>
            <a:r>
              <a:rPr lang="en-US" i="1" smtClean="0">
                <a:solidFill>
                  <a:schemeClr val="accent1">
                    <a:lumMod val="75000"/>
                  </a:schemeClr>
                </a:solidFill>
              </a:rPr>
              <a:t>int *pI = &amp;i;</a:t>
            </a:r>
            <a:endParaRPr lang="en-US" smtClean="0">
              <a:solidFill>
                <a:schemeClr val="accent1">
                  <a:lumMod val="75000"/>
                </a:schemeClr>
              </a:solidFill>
            </a:endParaRPr>
          </a:p>
          <a:p>
            <a:pPr>
              <a:buNone/>
            </a:pPr>
            <a:r>
              <a:rPr lang="en-US" i="1" smtClean="0">
                <a:solidFill>
                  <a:schemeClr val="accent1">
                    <a:lumMod val="75000"/>
                  </a:schemeClr>
                </a:solidFill>
              </a:rPr>
              <a:t>__________________</a:t>
            </a:r>
          </a:p>
          <a:p>
            <a:pPr>
              <a:buNone/>
            </a:pPr>
            <a:r>
              <a:rPr lang="en-US" i="1" smtClean="0">
                <a:solidFill>
                  <a:schemeClr val="accent1">
                    <a:lumMod val="75000"/>
                  </a:schemeClr>
                </a:solidFill>
              </a:rPr>
              <a:t>int *pI = &amp;i, *pJ = &amp;j;</a:t>
            </a:r>
          </a:p>
          <a:p>
            <a:pPr>
              <a:buNone/>
            </a:pPr>
            <a:r>
              <a:rPr lang="en-US" i="1" smtClean="0">
                <a:solidFill>
                  <a:schemeClr val="accent1">
                    <a:lumMod val="75000"/>
                  </a:schemeClr>
                </a:solidFill>
              </a:rPr>
              <a:t>__________________</a:t>
            </a:r>
          </a:p>
          <a:p>
            <a:pPr>
              <a:buNone/>
            </a:pPr>
            <a:r>
              <a:rPr lang="en-US" i="1" smtClean="0">
                <a:solidFill>
                  <a:schemeClr val="accent1">
                    <a:lumMod val="75000"/>
                  </a:schemeClr>
                </a:solidFill>
              </a:rPr>
              <a:t>int *pI = new int;</a:t>
            </a:r>
          </a:p>
          <a:p>
            <a:pPr>
              <a:buNone/>
            </a:pPr>
            <a:r>
              <a:rPr lang="en-US" smtClean="0">
                <a:solidFill>
                  <a:schemeClr val="accent1">
                    <a:lumMod val="75000"/>
                  </a:schemeClr>
                </a:solidFill>
              </a:rPr>
              <a:t>...</a:t>
            </a:r>
          </a:p>
          <a:p>
            <a:pPr>
              <a:buNone/>
            </a:pPr>
            <a:r>
              <a:rPr lang="en-US" i="1" smtClean="0">
                <a:solidFill>
                  <a:schemeClr val="accent1">
                    <a:lumMod val="75000"/>
                  </a:schemeClr>
                </a:solidFill>
              </a:rPr>
              <a:t>delete pI;</a:t>
            </a:r>
            <a:endParaRPr lang="en-US" smtClean="0">
              <a:solidFill>
                <a:schemeClr val="accent1">
                  <a:lumMod val="75000"/>
                </a:schemeClr>
              </a:solidFill>
            </a:endParaRPr>
          </a:p>
          <a:p>
            <a:pPr>
              <a:buNone/>
            </a:pPr>
            <a:endParaRPr lang="en-US" smtClean="0"/>
          </a:p>
          <a:p>
            <a:pPr>
              <a:buNone/>
            </a:pPr>
            <a:endParaRPr lang="en-US" i="1" smtClean="0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76056" y="3140968"/>
            <a:ext cx="3781425" cy="2924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275856" y="260648"/>
            <a:ext cx="2160240" cy="864096"/>
          </a:xfrm>
        </p:spPr>
        <p:txBody>
          <a:bodyPr>
            <a:noAutofit/>
          </a:bodyPr>
          <a:lstStyle/>
          <a:p>
            <a:r>
              <a:rPr lang="en-US" sz="5400" b="1" smtClean="0">
                <a:latin typeface="MV Boli" pitchFamily="2" charset="0"/>
                <a:cs typeface="MV Boli" pitchFamily="2" charset="0"/>
              </a:rPr>
              <a:t>Arrays</a:t>
            </a:r>
            <a:endParaRPr lang="en-US" sz="5400" b="1">
              <a:latin typeface="MV Boli" pitchFamily="2" charset="0"/>
              <a:cs typeface="MV Boli" pitchFamily="2" charset="0"/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4983832"/>
          </a:xfrm>
        </p:spPr>
        <p:txBody>
          <a:bodyPr>
            <a:normAutofit lnSpcReduction="10000"/>
          </a:bodyPr>
          <a:lstStyle/>
          <a:p>
            <a:pPr>
              <a:buNone/>
            </a:pPr>
            <a:r>
              <a:rPr lang="en-US" i="1" smtClean="0"/>
              <a:t>float floatArray [10];</a:t>
            </a:r>
          </a:p>
          <a:p>
            <a:pPr>
              <a:buNone/>
            </a:pPr>
            <a:r>
              <a:rPr lang="en-US" i="1" smtClean="0">
                <a:solidFill>
                  <a:schemeClr val="bg1">
                    <a:lumMod val="50000"/>
                  </a:schemeClr>
                </a:solidFill>
              </a:rPr>
              <a:t>// floatArray == &amp;(floatArray [0]);</a:t>
            </a:r>
          </a:p>
          <a:p>
            <a:pPr>
              <a:buNone/>
            </a:pPr>
            <a:r>
              <a:rPr lang="en-US" i="1" smtClean="0">
                <a:solidFill>
                  <a:schemeClr val="bg1">
                    <a:lumMod val="50000"/>
                  </a:schemeClr>
                </a:solidFill>
              </a:rPr>
              <a:t>// anArray [i] == *(anArray + i);</a:t>
            </a:r>
            <a:endParaRPr lang="en-US" smtClean="0">
              <a:solidFill>
                <a:schemeClr val="bg1">
                  <a:lumMod val="50000"/>
                </a:schemeClr>
              </a:solidFill>
            </a:endParaRPr>
          </a:p>
          <a:p>
            <a:pPr>
              <a:buNone/>
            </a:pPr>
            <a:endParaRPr lang="en-US" smtClean="0"/>
          </a:p>
          <a:p>
            <a:pPr>
              <a:buNone/>
            </a:pPr>
            <a:r>
              <a:rPr lang="en-US" i="1" smtClean="0">
                <a:solidFill>
                  <a:schemeClr val="accent1">
                    <a:lumMod val="75000"/>
                  </a:schemeClr>
                </a:solidFill>
              </a:rPr>
              <a:t>float * floatArray = new float [10];</a:t>
            </a:r>
            <a:endParaRPr lang="en-US" smtClean="0">
              <a:solidFill>
                <a:schemeClr val="accent1">
                  <a:lumMod val="75000"/>
                </a:schemeClr>
              </a:solidFill>
            </a:endParaRPr>
          </a:p>
          <a:p>
            <a:pPr>
              <a:buNone/>
            </a:pPr>
            <a:r>
              <a:rPr lang="en-US" i="1" smtClean="0">
                <a:solidFill>
                  <a:schemeClr val="accent1">
                    <a:lumMod val="75000"/>
                  </a:schemeClr>
                </a:solidFill>
              </a:rPr>
              <a:t>...</a:t>
            </a:r>
            <a:endParaRPr lang="en-US" smtClean="0">
              <a:solidFill>
                <a:schemeClr val="accent1">
                  <a:lumMod val="75000"/>
                </a:schemeClr>
              </a:solidFill>
            </a:endParaRPr>
          </a:p>
          <a:p>
            <a:pPr>
              <a:buNone/>
            </a:pPr>
            <a:r>
              <a:rPr lang="en-US" i="1" smtClean="0">
                <a:solidFill>
                  <a:schemeClr val="accent1">
                    <a:lumMod val="75000"/>
                  </a:schemeClr>
                </a:solidFill>
              </a:rPr>
              <a:t>delete [] floatArray; </a:t>
            </a:r>
          </a:p>
          <a:p>
            <a:pPr>
              <a:buNone/>
            </a:pPr>
            <a:endParaRPr lang="en-US" i="1" smtClean="0">
              <a:solidFill>
                <a:schemeClr val="accent1">
                  <a:lumMod val="75000"/>
                </a:schemeClr>
              </a:solidFill>
            </a:endParaRPr>
          </a:p>
          <a:p>
            <a:pPr>
              <a:buNone/>
            </a:pPr>
            <a:r>
              <a:rPr lang="en-US" i="1" smtClean="0">
                <a:solidFill>
                  <a:schemeClr val="accent1">
                    <a:lumMod val="75000"/>
                  </a:schemeClr>
                </a:solidFill>
              </a:rPr>
              <a:t>char *charArray = "Mary";</a:t>
            </a:r>
          </a:p>
          <a:p>
            <a:pPr>
              <a:buNone/>
            </a:pPr>
            <a:r>
              <a:rPr lang="en-US" i="1" smtClean="0">
                <a:solidFill>
                  <a:schemeClr val="accent1">
                    <a:lumMod val="75000"/>
                  </a:schemeClr>
                </a:solidFill>
              </a:rPr>
              <a:t>char charArray2 [5];</a:t>
            </a:r>
          </a:p>
          <a:p>
            <a:pPr>
              <a:buNone/>
            </a:pPr>
            <a:r>
              <a:rPr lang="en-US" i="1" smtClean="0">
                <a:solidFill>
                  <a:schemeClr val="accent1">
                    <a:lumMod val="75000"/>
                  </a:schemeClr>
                </a:solidFill>
              </a:rPr>
              <a:t>strcpy (charArray2, charArray);</a:t>
            </a:r>
            <a:endParaRPr lang="en-US" smtClean="0">
              <a:solidFill>
                <a:schemeClr val="accent1">
                  <a:lumMod val="75000"/>
                </a:schemeClr>
              </a:solidFill>
            </a:endParaRPr>
          </a:p>
          <a:p>
            <a:pPr>
              <a:buNone/>
            </a:pPr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868144" y="2276872"/>
            <a:ext cx="3019425" cy="2114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139952" y="620688"/>
            <a:ext cx="4573627" cy="31683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512" y="260648"/>
            <a:ext cx="8964488" cy="1143000"/>
          </a:xfrm>
        </p:spPr>
        <p:txBody>
          <a:bodyPr>
            <a:normAutofit fontScale="90000"/>
          </a:bodyPr>
          <a:lstStyle/>
          <a:p>
            <a:r>
              <a:rPr lang="en-US" b="1" smtClean="0">
                <a:latin typeface="MV Boli" pitchFamily="2" charset="0"/>
                <a:cs typeface="MV Boli" pitchFamily="2" charset="0"/>
              </a:rPr>
              <a:t>Eficient C++: helping the optimizer</a:t>
            </a:r>
            <a:endParaRPr lang="en-US" b="1">
              <a:latin typeface="MV Boli" pitchFamily="2" charset="0"/>
              <a:cs typeface="MV Boli" pitchFamily="2" charset="0"/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457200" y="3068960"/>
            <a:ext cx="8229600" cy="3255640"/>
          </a:xfrm>
        </p:spPr>
        <p:txBody>
          <a:bodyPr>
            <a:normAutofit fontScale="92500" lnSpcReduction="10000"/>
          </a:bodyPr>
          <a:lstStyle/>
          <a:p>
            <a:pPr>
              <a:buNone/>
            </a:pPr>
            <a:endParaRPr lang="en-US" smtClean="0"/>
          </a:p>
          <a:p>
            <a:pPr>
              <a:buNone/>
            </a:pPr>
            <a:endParaRPr lang="en-US" i="1" smtClean="0"/>
          </a:p>
          <a:p>
            <a:pPr>
              <a:buNone/>
            </a:pPr>
            <a:r>
              <a:rPr lang="en-US" i="1" smtClean="0">
                <a:solidFill>
                  <a:schemeClr val="accent4">
                    <a:lumMod val="50000"/>
                  </a:schemeClr>
                </a:solidFill>
              </a:rPr>
              <a:t>void strcpy (char *pDestination, char *pSource) {</a:t>
            </a:r>
            <a:endParaRPr lang="en-US" smtClean="0">
              <a:solidFill>
                <a:schemeClr val="accent4">
                  <a:lumMod val="50000"/>
                </a:schemeClr>
              </a:solidFill>
            </a:endParaRPr>
          </a:p>
          <a:p>
            <a:pPr>
              <a:buNone/>
            </a:pPr>
            <a:r>
              <a:rPr lang="en-US" i="1" smtClean="0">
                <a:solidFill>
                  <a:schemeClr val="accent4">
                    <a:lumMod val="50000"/>
                  </a:schemeClr>
                </a:solidFill>
              </a:rPr>
              <a:t>	</a:t>
            </a:r>
            <a:r>
              <a:rPr lang="en-US" b="1" i="1" smtClean="0">
                <a:solidFill>
                  <a:schemeClr val="accent4">
                    <a:lumMod val="50000"/>
                  </a:schemeClr>
                </a:solidFill>
              </a:rPr>
              <a:t>while (*pDestination++ = * pSource++)</a:t>
            </a:r>
            <a:r>
              <a:rPr lang="en-US" i="1" smtClean="0">
                <a:solidFill>
                  <a:schemeClr val="accent4">
                    <a:lumMod val="50000"/>
                  </a:schemeClr>
                </a:solidFill>
              </a:rPr>
              <a:t>;</a:t>
            </a:r>
            <a:endParaRPr lang="en-US" smtClean="0">
              <a:solidFill>
                <a:schemeClr val="accent4">
                  <a:lumMod val="50000"/>
                </a:schemeClr>
              </a:solidFill>
            </a:endParaRPr>
          </a:p>
          <a:p>
            <a:pPr>
              <a:buNone/>
            </a:pPr>
            <a:r>
              <a:rPr lang="en-US" i="1" smtClean="0">
                <a:solidFill>
                  <a:schemeClr val="accent4">
                    <a:lumMod val="50000"/>
                  </a:schemeClr>
                </a:solidFill>
              </a:rPr>
              <a:t>}</a:t>
            </a:r>
            <a:endParaRPr lang="en-US" smtClean="0">
              <a:solidFill>
                <a:schemeClr val="accent4">
                  <a:lumMod val="50000"/>
                </a:schemeClr>
              </a:solidFill>
            </a:endParaRPr>
          </a:p>
          <a:p>
            <a:pPr>
              <a:buNone/>
            </a:pPr>
            <a:endParaRPr lang="en-US" smtClean="0"/>
          </a:p>
          <a:p>
            <a:pPr>
              <a:buNone/>
            </a:pPr>
            <a:r>
              <a:rPr lang="en-US" smtClean="0"/>
              <a:t>Use this style only where stricktly needed!</a:t>
            </a:r>
          </a:p>
          <a:p>
            <a:pPr>
              <a:buNone/>
            </a:pPr>
            <a:r>
              <a:rPr lang="en-US" sz="2400" smtClean="0"/>
              <a:t>(to save a trip to processor dependent assembly language)</a:t>
            </a:r>
          </a:p>
          <a:p>
            <a:pPr>
              <a:buNone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508104" y="116632"/>
            <a:ext cx="2592288" cy="18930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115616" y="764704"/>
            <a:ext cx="3456384" cy="708688"/>
          </a:xfrm>
        </p:spPr>
        <p:txBody>
          <a:bodyPr>
            <a:noAutofit/>
          </a:bodyPr>
          <a:lstStyle/>
          <a:p>
            <a:r>
              <a:rPr lang="en-US" sz="5400" b="1" smtClean="0">
                <a:latin typeface="MV Boli" pitchFamily="2" charset="0"/>
                <a:cs typeface="MV Boli" pitchFamily="2" charset="0"/>
              </a:rPr>
              <a:t>References</a:t>
            </a:r>
            <a:endParaRPr lang="en-US" sz="5400" b="1">
              <a:latin typeface="MV Boli" pitchFamily="2" charset="0"/>
              <a:cs typeface="MV Boli" pitchFamily="2" charset="0"/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467544" y="2204864"/>
            <a:ext cx="4038600" cy="4434840"/>
          </a:xfrm>
        </p:spPr>
        <p:txBody>
          <a:bodyPr>
            <a:normAutofit lnSpcReduction="10000"/>
          </a:bodyPr>
          <a:lstStyle/>
          <a:p>
            <a:pPr>
              <a:buNone/>
            </a:pPr>
            <a:r>
              <a:rPr lang="en-US" b="1" i="1" smtClean="0">
                <a:solidFill>
                  <a:srgbClr val="7030A0"/>
                </a:solidFill>
              </a:rPr>
              <a:t>void increment (int </a:t>
            </a:r>
            <a:r>
              <a:rPr lang="en-US" b="1" i="1" smtClean="0">
                <a:solidFill>
                  <a:srgbClr val="C00000"/>
                </a:solidFill>
              </a:rPr>
              <a:t>*</a:t>
            </a:r>
            <a:r>
              <a:rPr lang="en-US" b="1" i="1" smtClean="0">
                <a:solidFill>
                  <a:srgbClr val="7030A0"/>
                </a:solidFill>
              </a:rPr>
              <a:t>pI) {</a:t>
            </a:r>
            <a:endParaRPr lang="en-US" b="1" smtClean="0">
              <a:solidFill>
                <a:srgbClr val="7030A0"/>
              </a:solidFill>
            </a:endParaRPr>
          </a:p>
          <a:p>
            <a:pPr lvl="1">
              <a:buNone/>
            </a:pPr>
            <a:r>
              <a:rPr lang="en-US" b="1" i="1" smtClean="0">
                <a:solidFill>
                  <a:srgbClr val="C00000"/>
                </a:solidFill>
              </a:rPr>
              <a:t>(*</a:t>
            </a:r>
            <a:r>
              <a:rPr lang="en-US" b="1" i="1" smtClean="0">
                <a:solidFill>
                  <a:srgbClr val="7030A0"/>
                </a:solidFill>
              </a:rPr>
              <a:t>pI</a:t>
            </a:r>
            <a:r>
              <a:rPr lang="en-US" b="1" i="1" smtClean="0">
                <a:solidFill>
                  <a:srgbClr val="C00000"/>
                </a:solidFill>
              </a:rPr>
              <a:t>)</a:t>
            </a:r>
            <a:r>
              <a:rPr lang="en-US" b="1" i="1" smtClean="0">
                <a:solidFill>
                  <a:srgbClr val="7030A0"/>
                </a:solidFill>
              </a:rPr>
              <a:t>++;</a:t>
            </a:r>
            <a:endParaRPr lang="en-US" b="1" smtClean="0">
              <a:solidFill>
                <a:srgbClr val="7030A0"/>
              </a:solidFill>
            </a:endParaRPr>
          </a:p>
          <a:p>
            <a:pPr>
              <a:buNone/>
            </a:pPr>
            <a:r>
              <a:rPr lang="en-US" b="1" i="1" smtClean="0">
                <a:solidFill>
                  <a:srgbClr val="7030A0"/>
                </a:solidFill>
              </a:rPr>
              <a:t>}</a:t>
            </a:r>
          </a:p>
          <a:p>
            <a:pPr>
              <a:buNone/>
            </a:pPr>
            <a:endParaRPr lang="en-US" smtClean="0"/>
          </a:p>
          <a:p>
            <a:pPr>
              <a:buNone/>
            </a:pPr>
            <a:r>
              <a:rPr lang="en-US" i="1" smtClean="0">
                <a:solidFill>
                  <a:schemeClr val="accent1">
                    <a:lumMod val="75000"/>
                  </a:schemeClr>
                </a:solidFill>
              </a:rPr>
              <a:t>int a = 3;</a:t>
            </a:r>
            <a:endParaRPr lang="en-US" smtClean="0">
              <a:solidFill>
                <a:schemeClr val="accent1">
                  <a:lumMod val="75000"/>
                </a:schemeClr>
              </a:solidFill>
            </a:endParaRPr>
          </a:p>
          <a:p>
            <a:pPr>
              <a:buNone/>
            </a:pPr>
            <a:r>
              <a:rPr lang="en-US" i="1" smtClean="0">
                <a:solidFill>
                  <a:schemeClr val="accent1">
                    <a:lumMod val="75000"/>
                  </a:schemeClr>
                </a:solidFill>
              </a:rPr>
              <a:t>increment (</a:t>
            </a:r>
            <a:r>
              <a:rPr lang="en-US" i="1" smtClean="0">
                <a:solidFill>
                  <a:srgbClr val="C00000"/>
                </a:solidFill>
              </a:rPr>
              <a:t>&amp;</a:t>
            </a:r>
            <a:r>
              <a:rPr lang="en-US" i="1" smtClean="0">
                <a:solidFill>
                  <a:schemeClr val="accent1">
                    <a:lumMod val="75000"/>
                  </a:schemeClr>
                </a:solidFill>
              </a:rPr>
              <a:t>a);</a:t>
            </a:r>
            <a:endParaRPr lang="en-US" smtClean="0">
              <a:solidFill>
                <a:schemeClr val="accent1">
                  <a:lumMod val="75000"/>
                </a:schemeClr>
              </a:solidFill>
            </a:endParaRPr>
          </a:p>
          <a:p>
            <a:pPr>
              <a:buNone/>
            </a:pPr>
            <a:r>
              <a:rPr lang="en-US" i="1" smtClean="0">
                <a:solidFill>
                  <a:schemeClr val="accent1">
                    <a:lumMod val="75000"/>
                  </a:schemeClr>
                </a:solidFill>
              </a:rPr>
              <a:t>cout  &lt;&lt; a;</a:t>
            </a:r>
            <a:r>
              <a:rPr lang="en-US" i="1" smtClean="0"/>
              <a:t>	</a:t>
            </a:r>
            <a:r>
              <a:rPr lang="en-US" i="1" smtClean="0">
                <a:solidFill>
                  <a:schemeClr val="bg1">
                    <a:lumMod val="50000"/>
                  </a:schemeClr>
                </a:solidFill>
              </a:rPr>
              <a:t>// Prints 4 </a:t>
            </a:r>
          </a:p>
          <a:p>
            <a:pPr>
              <a:buNone/>
            </a:pPr>
            <a:endParaRPr lang="en-US" i="1" smtClean="0"/>
          </a:p>
          <a:p>
            <a:pPr>
              <a:buNone/>
            </a:pPr>
            <a:r>
              <a:rPr lang="en-US" b="1" smtClean="0">
                <a:solidFill>
                  <a:srgbClr val="C00000"/>
                </a:solidFill>
              </a:rPr>
              <a:t>Five spooky chars</a:t>
            </a:r>
          </a:p>
          <a:p>
            <a:pPr>
              <a:buNone/>
            </a:pPr>
            <a:endParaRPr lang="en-US" smtClean="0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716016" y="2132856"/>
            <a:ext cx="4038600" cy="4434840"/>
          </a:xfrm>
        </p:spPr>
        <p:txBody>
          <a:bodyPr>
            <a:normAutofit lnSpcReduction="10000"/>
          </a:bodyPr>
          <a:lstStyle/>
          <a:p>
            <a:pPr>
              <a:buNone/>
            </a:pPr>
            <a:r>
              <a:rPr lang="en-US" b="1" i="1" smtClean="0">
                <a:solidFill>
                  <a:srgbClr val="7030A0"/>
                </a:solidFill>
              </a:rPr>
              <a:t>void increment (int </a:t>
            </a:r>
            <a:r>
              <a:rPr lang="en-US" b="1" i="1" smtClean="0">
                <a:solidFill>
                  <a:srgbClr val="C00000"/>
                </a:solidFill>
              </a:rPr>
              <a:t>&amp;</a:t>
            </a:r>
            <a:r>
              <a:rPr lang="en-US" b="1" i="1" smtClean="0">
                <a:solidFill>
                  <a:srgbClr val="7030A0"/>
                </a:solidFill>
              </a:rPr>
              <a:t>i) {</a:t>
            </a:r>
            <a:endParaRPr lang="en-US" b="1" smtClean="0">
              <a:solidFill>
                <a:srgbClr val="7030A0"/>
              </a:solidFill>
            </a:endParaRPr>
          </a:p>
          <a:p>
            <a:pPr lvl="1">
              <a:buNone/>
            </a:pPr>
            <a:r>
              <a:rPr lang="en-US" b="1" i="1" smtClean="0">
                <a:solidFill>
                  <a:srgbClr val="7030A0"/>
                </a:solidFill>
              </a:rPr>
              <a:t>i++;</a:t>
            </a:r>
            <a:endParaRPr lang="en-US" b="1" smtClean="0">
              <a:solidFill>
                <a:srgbClr val="7030A0"/>
              </a:solidFill>
            </a:endParaRPr>
          </a:p>
          <a:p>
            <a:pPr>
              <a:buNone/>
            </a:pPr>
            <a:r>
              <a:rPr lang="en-US" b="1" i="1" smtClean="0">
                <a:solidFill>
                  <a:srgbClr val="7030A0"/>
                </a:solidFill>
              </a:rPr>
              <a:t>}</a:t>
            </a:r>
            <a:endParaRPr lang="en-US" b="1" smtClean="0">
              <a:solidFill>
                <a:srgbClr val="7030A0"/>
              </a:solidFill>
            </a:endParaRPr>
          </a:p>
          <a:p>
            <a:pPr>
              <a:buNone/>
            </a:pPr>
            <a:endParaRPr lang="en-US" smtClean="0"/>
          </a:p>
          <a:p>
            <a:pPr>
              <a:buNone/>
            </a:pPr>
            <a:r>
              <a:rPr lang="en-US" i="1" smtClean="0">
                <a:solidFill>
                  <a:schemeClr val="accent1">
                    <a:lumMod val="75000"/>
                  </a:schemeClr>
                </a:solidFill>
              </a:rPr>
              <a:t>int a = 3;</a:t>
            </a:r>
            <a:endParaRPr lang="en-US" smtClean="0">
              <a:solidFill>
                <a:schemeClr val="accent1">
                  <a:lumMod val="75000"/>
                </a:schemeClr>
              </a:solidFill>
            </a:endParaRPr>
          </a:p>
          <a:p>
            <a:pPr>
              <a:buNone/>
            </a:pPr>
            <a:r>
              <a:rPr lang="en-US" i="1" smtClean="0">
                <a:solidFill>
                  <a:schemeClr val="accent1">
                    <a:lumMod val="75000"/>
                  </a:schemeClr>
                </a:solidFill>
              </a:rPr>
              <a:t>increment (a);</a:t>
            </a:r>
            <a:endParaRPr lang="en-US" smtClean="0">
              <a:solidFill>
                <a:schemeClr val="accent1">
                  <a:lumMod val="75000"/>
                </a:schemeClr>
              </a:solidFill>
            </a:endParaRPr>
          </a:p>
          <a:p>
            <a:pPr>
              <a:buNone/>
            </a:pPr>
            <a:r>
              <a:rPr lang="en-US" i="1" smtClean="0">
                <a:solidFill>
                  <a:schemeClr val="accent1">
                    <a:lumMod val="75000"/>
                  </a:schemeClr>
                </a:solidFill>
              </a:rPr>
              <a:t>cout &lt;&lt; a;</a:t>
            </a:r>
            <a:r>
              <a:rPr lang="en-US" i="1" smtClean="0"/>
              <a:t>	</a:t>
            </a:r>
            <a:r>
              <a:rPr lang="en-US" i="1" smtClean="0">
                <a:solidFill>
                  <a:schemeClr val="bg1">
                    <a:lumMod val="50000"/>
                  </a:schemeClr>
                </a:solidFill>
              </a:rPr>
              <a:t>// Prints 4</a:t>
            </a:r>
          </a:p>
          <a:p>
            <a:pPr>
              <a:buNone/>
            </a:pPr>
            <a:endParaRPr lang="en-US" i="1" smtClean="0"/>
          </a:p>
          <a:p>
            <a:pPr>
              <a:buNone/>
            </a:pPr>
            <a:r>
              <a:rPr lang="en-US" b="1" smtClean="0">
                <a:solidFill>
                  <a:srgbClr val="C00000"/>
                </a:solidFill>
              </a:rPr>
              <a:t>One spooky char</a:t>
            </a:r>
          </a:p>
          <a:p>
            <a:pPr>
              <a:buNone/>
            </a:pPr>
            <a:r>
              <a:rPr lang="en-US" b="1" smtClean="0">
                <a:solidFill>
                  <a:srgbClr val="C00000"/>
                </a:solidFill>
              </a:rPr>
              <a:t>but </a:t>
            </a:r>
            <a:r>
              <a:rPr lang="en-US" b="1" u="sng" smtClean="0">
                <a:solidFill>
                  <a:srgbClr val="C00000"/>
                </a:solidFill>
              </a:rPr>
              <a:t>same machine code</a:t>
            </a:r>
          </a:p>
          <a:p>
            <a:pPr>
              <a:buNone/>
            </a:pPr>
            <a:endParaRPr lang="en-US" smtClean="0"/>
          </a:p>
          <a:p>
            <a:pPr>
              <a:buNone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troom">
  <a:themeElements>
    <a:clrScheme name="Stroom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Stroom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Stroom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-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957</TotalTime>
  <Words>1195</Words>
  <Application>Microsoft Office PowerPoint</Application>
  <PresentationFormat>Diavoorstelling (4:3)</PresentationFormat>
  <Paragraphs>451</Paragraphs>
  <Slides>30</Slides>
  <Notes>1</Notes>
  <HiddenSlides>0</HiddenSlides>
  <MMClips>0</MMClips>
  <ScaleCrop>false</ScaleCrop>
  <HeadingPairs>
    <vt:vector size="4" baseType="variant">
      <vt:variant>
        <vt:lpstr>Thema</vt:lpstr>
      </vt:variant>
      <vt:variant>
        <vt:i4>1</vt:i4>
      </vt:variant>
      <vt:variant>
        <vt:lpstr>Diatitels</vt:lpstr>
      </vt:variant>
      <vt:variant>
        <vt:i4>30</vt:i4>
      </vt:variant>
    </vt:vector>
  </HeadingPairs>
  <TitlesOfParts>
    <vt:vector size="31" baseType="lpstr">
      <vt:lpstr>Stroom</vt:lpstr>
      <vt:lpstr>C++</vt:lpstr>
      <vt:lpstr>Headers: Why</vt:lpstr>
      <vt:lpstr>Headers: How (linking pin)</vt:lpstr>
      <vt:lpstr>Headers (include syntax and restrictions)</vt:lpstr>
      <vt:lpstr>Some style hints</vt:lpstr>
      <vt:lpstr>Pointers</vt:lpstr>
      <vt:lpstr>Arrays</vt:lpstr>
      <vt:lpstr>Eficient C++: helping the optimizer</vt:lpstr>
      <vt:lpstr>References</vt:lpstr>
      <vt:lpstr>More references</vt:lpstr>
      <vt:lpstr>And even more references...</vt:lpstr>
      <vt:lpstr>Is it an address operator? Is it a bitwise and? No, it’s super reference !</vt:lpstr>
      <vt:lpstr>Object orientation =</vt:lpstr>
      <vt:lpstr>encapsulation inheritance polymorphism</vt:lpstr>
      <vt:lpstr>encapsulation inheritance polymorphism</vt:lpstr>
      <vt:lpstr>encapsulation inheritance polymorphism</vt:lpstr>
      <vt:lpstr>Literate Programming (Knuth)    .h file</vt:lpstr>
      <vt:lpstr>More Literate Programming .cpp file</vt:lpstr>
      <vt:lpstr>L.P. for the service team...</vt:lpstr>
      <vt:lpstr>Constructor overloading</vt:lpstr>
      <vt:lpstr>Destructors are called automatically</vt:lpstr>
      <vt:lpstr>Function templates</vt:lpstr>
      <vt:lpstr>Class templates</vt:lpstr>
      <vt:lpstr>Templates: sometimes a mouth full...</vt:lpstr>
      <vt:lpstr>Operator overloading as friend</vt:lpstr>
      <vt:lpstr>Operator overloading as member</vt:lpstr>
      <vt:lpstr>Operator overloading and performance 1</vt:lpstr>
      <vt:lpstr>Operator overloading and performance 2 Transferring ownership with rvalue refs</vt:lpstr>
      <vt:lpstr>Some special operators</vt:lpstr>
      <vt:lpstr>Bit operations (examples 8bit unsigned)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C++</dc:title>
  <dc:creator>jacques</dc:creator>
  <cp:lastModifiedBy>info@geatec.com</cp:lastModifiedBy>
  <cp:revision>114</cp:revision>
  <dcterms:created xsi:type="dcterms:W3CDTF">2015-09-18T14:10:21Z</dcterms:created>
  <dcterms:modified xsi:type="dcterms:W3CDTF">2015-09-21T08:48:22Z</dcterms:modified>
</cp:coreProperties>
</file>